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42"/>
  </p:notesMasterIdLst>
  <p:sldIdLst>
    <p:sldId id="256" r:id="rId2"/>
    <p:sldId id="257" r:id="rId3"/>
    <p:sldId id="258" r:id="rId4"/>
    <p:sldId id="300" r:id="rId5"/>
    <p:sldId id="267" r:id="rId6"/>
    <p:sldId id="259" r:id="rId7"/>
    <p:sldId id="260" r:id="rId8"/>
    <p:sldId id="270" r:id="rId9"/>
    <p:sldId id="261" r:id="rId10"/>
    <p:sldId id="265" r:id="rId11"/>
    <p:sldId id="268" r:id="rId12"/>
    <p:sldId id="269" r:id="rId13"/>
    <p:sldId id="262" r:id="rId14"/>
    <p:sldId id="271" r:id="rId15"/>
    <p:sldId id="272" r:id="rId16"/>
    <p:sldId id="273" r:id="rId17"/>
    <p:sldId id="263" r:id="rId18"/>
    <p:sldId id="274" r:id="rId19"/>
    <p:sldId id="275" r:id="rId20"/>
    <p:sldId id="276" r:id="rId21"/>
    <p:sldId id="277" r:id="rId22"/>
    <p:sldId id="264" r:id="rId23"/>
    <p:sldId id="266" r:id="rId24"/>
    <p:sldId id="278" r:id="rId25"/>
    <p:sldId id="279" r:id="rId26"/>
    <p:sldId id="280" r:id="rId27"/>
    <p:sldId id="287" r:id="rId28"/>
    <p:sldId id="288" r:id="rId29"/>
    <p:sldId id="289" r:id="rId30"/>
    <p:sldId id="291" r:id="rId31"/>
    <p:sldId id="292" r:id="rId32"/>
    <p:sldId id="281" r:id="rId33"/>
    <p:sldId id="282" r:id="rId34"/>
    <p:sldId id="286" r:id="rId35"/>
    <p:sldId id="283" r:id="rId36"/>
    <p:sldId id="285" r:id="rId37"/>
    <p:sldId id="295" r:id="rId38"/>
    <p:sldId id="293" r:id="rId39"/>
    <p:sldId id="297" r:id="rId40"/>
    <p:sldId id="29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F92"/>
    <a:srgbClr val="00A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4"/>
    <p:restoredTop sz="82595"/>
  </p:normalViewPr>
  <p:slideViewPr>
    <p:cSldViewPr snapToGrid="0">
      <p:cViewPr varScale="1">
        <p:scale>
          <a:sx n="92" d="100"/>
          <a:sy n="92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3EC94F-5D40-45BB-BEA5-1BF2AD2704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AF7E11-DF92-4158-B9F6-0A338078F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 have implemented a Stored Procedure that retrieves itinerary details for a specific user based on the provided user_ID</a:t>
          </a:r>
        </a:p>
      </dgm:t>
    </dgm:pt>
    <dgm:pt modelId="{0501ED9A-2467-4C42-A085-B5804C32CF7B}" type="parTrans" cxnId="{8AE45640-53B3-4B4C-80E2-5C68BE546F14}">
      <dgm:prSet/>
      <dgm:spPr/>
      <dgm:t>
        <a:bodyPr/>
        <a:lstStyle/>
        <a:p>
          <a:endParaRPr lang="en-US"/>
        </a:p>
      </dgm:t>
    </dgm:pt>
    <dgm:pt modelId="{4EB24BBD-19CF-4195-AA19-7E1B333B0FED}" type="sibTrans" cxnId="{8AE45640-53B3-4B4C-80E2-5C68BE546F14}">
      <dgm:prSet/>
      <dgm:spPr/>
      <dgm:t>
        <a:bodyPr/>
        <a:lstStyle/>
        <a:p>
          <a:endParaRPr lang="en-US"/>
        </a:p>
      </dgm:t>
    </dgm:pt>
    <dgm:pt modelId="{55B40C2F-6C31-4549-AC83-B088DA8C49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the stored procedure is called and the user ID is passed as an argument, it will execute the SELECT query and return the relevant itinerary details for that user.</a:t>
          </a:r>
        </a:p>
      </dgm:t>
    </dgm:pt>
    <dgm:pt modelId="{474EBA9C-20F9-44CB-99AF-1B3ED91217AC}" type="parTrans" cxnId="{B1B3CA5E-1664-4D73-B4D0-81105E81AF43}">
      <dgm:prSet/>
      <dgm:spPr/>
      <dgm:t>
        <a:bodyPr/>
        <a:lstStyle/>
        <a:p>
          <a:endParaRPr lang="en-US"/>
        </a:p>
      </dgm:t>
    </dgm:pt>
    <dgm:pt modelId="{263F5D13-0D4D-405F-8185-DB3978F77935}" type="sibTrans" cxnId="{B1B3CA5E-1664-4D73-B4D0-81105E81AF43}">
      <dgm:prSet/>
      <dgm:spPr/>
      <dgm:t>
        <a:bodyPr/>
        <a:lstStyle/>
        <a:p>
          <a:endParaRPr lang="en-US"/>
        </a:p>
      </dgm:t>
    </dgm:pt>
    <dgm:pt modelId="{0D18E1A4-74BA-45A3-A3A7-2BB0DCA66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simplifies the process of retrieving itinerary details for a specific user. </a:t>
          </a:r>
        </a:p>
      </dgm:t>
    </dgm:pt>
    <dgm:pt modelId="{CC8A3BAA-EB99-4B6B-837A-D830439F9458}" type="parTrans" cxnId="{FE33358E-8C31-4D8D-B001-923E13BEAD5A}">
      <dgm:prSet/>
      <dgm:spPr/>
      <dgm:t>
        <a:bodyPr/>
        <a:lstStyle/>
        <a:p>
          <a:endParaRPr lang="en-US"/>
        </a:p>
      </dgm:t>
    </dgm:pt>
    <dgm:pt modelId="{50ADD6ED-EE5A-4A76-AED8-3B60CDC48199}" type="sibTrans" cxnId="{FE33358E-8C31-4D8D-B001-923E13BEAD5A}">
      <dgm:prSet/>
      <dgm:spPr/>
      <dgm:t>
        <a:bodyPr/>
        <a:lstStyle/>
        <a:p>
          <a:endParaRPr lang="en-US"/>
        </a:p>
      </dgm:t>
    </dgm:pt>
    <dgm:pt modelId="{E30E50EB-6008-4D21-B0AE-98E1209784DC}" type="pres">
      <dgm:prSet presAssocID="{AF3EC94F-5D40-45BB-BEA5-1BF2AD2704C8}" presName="root" presStyleCnt="0">
        <dgm:presLayoutVars>
          <dgm:dir/>
          <dgm:resizeHandles val="exact"/>
        </dgm:presLayoutVars>
      </dgm:prSet>
      <dgm:spPr/>
    </dgm:pt>
    <dgm:pt modelId="{55FAD275-48B0-4CAF-BA0A-8262E1CDD662}" type="pres">
      <dgm:prSet presAssocID="{A4AF7E11-DF92-4158-B9F6-0A338078FB4B}" presName="compNode" presStyleCnt="0"/>
      <dgm:spPr/>
    </dgm:pt>
    <dgm:pt modelId="{65336B0F-90FE-4A7A-875E-275FD07D8301}" type="pres">
      <dgm:prSet presAssocID="{A4AF7E11-DF92-4158-B9F6-0A338078FB4B}" presName="bgRect" presStyleLbl="bgShp" presStyleIdx="0" presStyleCnt="3"/>
      <dgm:spPr/>
    </dgm:pt>
    <dgm:pt modelId="{6CD68244-C593-4EB1-A730-D6870B93D583}" type="pres">
      <dgm:prSet presAssocID="{A4AF7E11-DF92-4158-B9F6-0A338078FB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BCDC915-9820-4E00-9C7D-6B2C56964567}" type="pres">
      <dgm:prSet presAssocID="{A4AF7E11-DF92-4158-B9F6-0A338078FB4B}" presName="spaceRect" presStyleCnt="0"/>
      <dgm:spPr/>
    </dgm:pt>
    <dgm:pt modelId="{FA0209B2-FFB3-40C9-8FEE-824629219CB8}" type="pres">
      <dgm:prSet presAssocID="{A4AF7E11-DF92-4158-B9F6-0A338078FB4B}" presName="parTx" presStyleLbl="revTx" presStyleIdx="0" presStyleCnt="3">
        <dgm:presLayoutVars>
          <dgm:chMax val="0"/>
          <dgm:chPref val="0"/>
        </dgm:presLayoutVars>
      </dgm:prSet>
      <dgm:spPr/>
    </dgm:pt>
    <dgm:pt modelId="{FEE81C4F-386D-4B7B-ABCE-786CF7216BFA}" type="pres">
      <dgm:prSet presAssocID="{4EB24BBD-19CF-4195-AA19-7E1B333B0FED}" presName="sibTrans" presStyleCnt="0"/>
      <dgm:spPr/>
    </dgm:pt>
    <dgm:pt modelId="{DB82B0F8-273D-4C50-BEEC-3F0A38FF4D51}" type="pres">
      <dgm:prSet presAssocID="{55B40C2F-6C31-4549-AC83-B088DA8C49AA}" presName="compNode" presStyleCnt="0"/>
      <dgm:spPr/>
    </dgm:pt>
    <dgm:pt modelId="{D63C2249-5DF3-4E41-802E-147A8083368B}" type="pres">
      <dgm:prSet presAssocID="{55B40C2F-6C31-4549-AC83-B088DA8C49AA}" presName="bgRect" presStyleLbl="bgShp" presStyleIdx="1" presStyleCnt="3"/>
      <dgm:spPr/>
    </dgm:pt>
    <dgm:pt modelId="{3C13ED96-13AB-45B9-9DC4-7C2511522A1F}" type="pres">
      <dgm:prSet presAssocID="{55B40C2F-6C31-4549-AC83-B088DA8C49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1F9FA3F-6D40-4325-97CF-EAF0FA2D80F3}" type="pres">
      <dgm:prSet presAssocID="{55B40C2F-6C31-4549-AC83-B088DA8C49AA}" presName="spaceRect" presStyleCnt="0"/>
      <dgm:spPr/>
    </dgm:pt>
    <dgm:pt modelId="{8D93A649-C80E-4694-A818-AB3FDBEF62AE}" type="pres">
      <dgm:prSet presAssocID="{55B40C2F-6C31-4549-AC83-B088DA8C49AA}" presName="parTx" presStyleLbl="revTx" presStyleIdx="1" presStyleCnt="3">
        <dgm:presLayoutVars>
          <dgm:chMax val="0"/>
          <dgm:chPref val="0"/>
        </dgm:presLayoutVars>
      </dgm:prSet>
      <dgm:spPr/>
    </dgm:pt>
    <dgm:pt modelId="{CFF5D1B8-6587-4716-8419-80F4BB7F3A84}" type="pres">
      <dgm:prSet presAssocID="{263F5D13-0D4D-405F-8185-DB3978F77935}" presName="sibTrans" presStyleCnt="0"/>
      <dgm:spPr/>
    </dgm:pt>
    <dgm:pt modelId="{E8FC457A-AEEA-4818-85D3-7DC108866AB0}" type="pres">
      <dgm:prSet presAssocID="{0D18E1A4-74BA-45A3-A3A7-2BB0DCA66A7C}" presName="compNode" presStyleCnt="0"/>
      <dgm:spPr/>
    </dgm:pt>
    <dgm:pt modelId="{C830BB11-12DB-4089-B521-09C0D2FD4CF6}" type="pres">
      <dgm:prSet presAssocID="{0D18E1A4-74BA-45A3-A3A7-2BB0DCA66A7C}" presName="bgRect" presStyleLbl="bgShp" presStyleIdx="2" presStyleCnt="3"/>
      <dgm:spPr/>
    </dgm:pt>
    <dgm:pt modelId="{3B205084-3076-408A-BE13-F50A0CB10B86}" type="pres">
      <dgm:prSet presAssocID="{0D18E1A4-74BA-45A3-A3A7-2BB0DCA66A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7AF5363B-575B-4708-B781-B61342D30FD6}" type="pres">
      <dgm:prSet presAssocID="{0D18E1A4-74BA-45A3-A3A7-2BB0DCA66A7C}" presName="spaceRect" presStyleCnt="0"/>
      <dgm:spPr/>
    </dgm:pt>
    <dgm:pt modelId="{B03F6A10-15D1-42C2-B91A-7F37F8708F64}" type="pres">
      <dgm:prSet presAssocID="{0D18E1A4-74BA-45A3-A3A7-2BB0DCA66A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8FCD2D-285C-0A47-B9ED-1F286BC1C8A1}" type="presOf" srcId="{AF3EC94F-5D40-45BB-BEA5-1BF2AD2704C8}" destId="{E30E50EB-6008-4D21-B0AE-98E1209784DC}" srcOrd="0" destOrd="0" presId="urn:microsoft.com/office/officeart/2018/2/layout/IconVerticalSolidList"/>
    <dgm:cxn modelId="{EA5BE335-8BD8-644B-A545-7409687F4446}" type="presOf" srcId="{55B40C2F-6C31-4549-AC83-B088DA8C49AA}" destId="{8D93A649-C80E-4694-A818-AB3FDBEF62AE}" srcOrd="0" destOrd="0" presId="urn:microsoft.com/office/officeart/2018/2/layout/IconVerticalSolidList"/>
    <dgm:cxn modelId="{8AE45640-53B3-4B4C-80E2-5C68BE546F14}" srcId="{AF3EC94F-5D40-45BB-BEA5-1BF2AD2704C8}" destId="{A4AF7E11-DF92-4158-B9F6-0A338078FB4B}" srcOrd="0" destOrd="0" parTransId="{0501ED9A-2467-4C42-A085-B5804C32CF7B}" sibTransId="{4EB24BBD-19CF-4195-AA19-7E1B333B0FED}"/>
    <dgm:cxn modelId="{B1B3CA5E-1664-4D73-B4D0-81105E81AF43}" srcId="{AF3EC94F-5D40-45BB-BEA5-1BF2AD2704C8}" destId="{55B40C2F-6C31-4549-AC83-B088DA8C49AA}" srcOrd="1" destOrd="0" parTransId="{474EBA9C-20F9-44CB-99AF-1B3ED91217AC}" sibTransId="{263F5D13-0D4D-405F-8185-DB3978F77935}"/>
    <dgm:cxn modelId="{FE33358E-8C31-4D8D-B001-923E13BEAD5A}" srcId="{AF3EC94F-5D40-45BB-BEA5-1BF2AD2704C8}" destId="{0D18E1A4-74BA-45A3-A3A7-2BB0DCA66A7C}" srcOrd="2" destOrd="0" parTransId="{CC8A3BAA-EB99-4B6B-837A-D830439F9458}" sibTransId="{50ADD6ED-EE5A-4A76-AED8-3B60CDC48199}"/>
    <dgm:cxn modelId="{42CC07BA-9288-EB4A-9A9B-0A1B8B1EABDC}" type="presOf" srcId="{0D18E1A4-74BA-45A3-A3A7-2BB0DCA66A7C}" destId="{B03F6A10-15D1-42C2-B91A-7F37F8708F64}" srcOrd="0" destOrd="0" presId="urn:microsoft.com/office/officeart/2018/2/layout/IconVerticalSolidList"/>
    <dgm:cxn modelId="{6EF35AF4-799B-DF4F-A7B7-0D58E21C6D09}" type="presOf" srcId="{A4AF7E11-DF92-4158-B9F6-0A338078FB4B}" destId="{FA0209B2-FFB3-40C9-8FEE-824629219CB8}" srcOrd="0" destOrd="0" presId="urn:microsoft.com/office/officeart/2018/2/layout/IconVerticalSolidList"/>
    <dgm:cxn modelId="{D675AE4E-6BA2-1B4D-A1BE-550BA7C18C47}" type="presParOf" srcId="{E30E50EB-6008-4D21-B0AE-98E1209784DC}" destId="{55FAD275-48B0-4CAF-BA0A-8262E1CDD662}" srcOrd="0" destOrd="0" presId="urn:microsoft.com/office/officeart/2018/2/layout/IconVerticalSolidList"/>
    <dgm:cxn modelId="{221EC0E8-F905-8D47-B9C5-D013FD2B6DF4}" type="presParOf" srcId="{55FAD275-48B0-4CAF-BA0A-8262E1CDD662}" destId="{65336B0F-90FE-4A7A-875E-275FD07D8301}" srcOrd="0" destOrd="0" presId="urn:microsoft.com/office/officeart/2018/2/layout/IconVerticalSolidList"/>
    <dgm:cxn modelId="{E4548A9D-D98D-354E-BFCB-21E7E6CC9EA9}" type="presParOf" srcId="{55FAD275-48B0-4CAF-BA0A-8262E1CDD662}" destId="{6CD68244-C593-4EB1-A730-D6870B93D583}" srcOrd="1" destOrd="0" presId="urn:microsoft.com/office/officeart/2018/2/layout/IconVerticalSolidList"/>
    <dgm:cxn modelId="{C9BD2219-E768-BC41-9C22-709E377A35D8}" type="presParOf" srcId="{55FAD275-48B0-4CAF-BA0A-8262E1CDD662}" destId="{EBCDC915-9820-4E00-9C7D-6B2C56964567}" srcOrd="2" destOrd="0" presId="urn:microsoft.com/office/officeart/2018/2/layout/IconVerticalSolidList"/>
    <dgm:cxn modelId="{5B8B2249-F7E4-3C48-A308-9F3EB5E4D830}" type="presParOf" srcId="{55FAD275-48B0-4CAF-BA0A-8262E1CDD662}" destId="{FA0209B2-FFB3-40C9-8FEE-824629219CB8}" srcOrd="3" destOrd="0" presId="urn:microsoft.com/office/officeart/2018/2/layout/IconVerticalSolidList"/>
    <dgm:cxn modelId="{55E95720-D076-3542-9FC0-1FF5932FDE01}" type="presParOf" srcId="{E30E50EB-6008-4D21-B0AE-98E1209784DC}" destId="{FEE81C4F-386D-4B7B-ABCE-786CF7216BFA}" srcOrd="1" destOrd="0" presId="urn:microsoft.com/office/officeart/2018/2/layout/IconVerticalSolidList"/>
    <dgm:cxn modelId="{59CF81CA-9A6F-D643-94CB-9E952D08A009}" type="presParOf" srcId="{E30E50EB-6008-4D21-B0AE-98E1209784DC}" destId="{DB82B0F8-273D-4C50-BEEC-3F0A38FF4D51}" srcOrd="2" destOrd="0" presId="urn:microsoft.com/office/officeart/2018/2/layout/IconVerticalSolidList"/>
    <dgm:cxn modelId="{20455A81-C634-EF4B-8731-2F7435F2EFD8}" type="presParOf" srcId="{DB82B0F8-273D-4C50-BEEC-3F0A38FF4D51}" destId="{D63C2249-5DF3-4E41-802E-147A8083368B}" srcOrd="0" destOrd="0" presId="urn:microsoft.com/office/officeart/2018/2/layout/IconVerticalSolidList"/>
    <dgm:cxn modelId="{F9956693-CE6A-E149-8C6B-0B5C9F1AFD75}" type="presParOf" srcId="{DB82B0F8-273D-4C50-BEEC-3F0A38FF4D51}" destId="{3C13ED96-13AB-45B9-9DC4-7C2511522A1F}" srcOrd="1" destOrd="0" presId="urn:microsoft.com/office/officeart/2018/2/layout/IconVerticalSolidList"/>
    <dgm:cxn modelId="{0A80B0BE-3736-5A4A-BF95-831D9B0FF53D}" type="presParOf" srcId="{DB82B0F8-273D-4C50-BEEC-3F0A38FF4D51}" destId="{21F9FA3F-6D40-4325-97CF-EAF0FA2D80F3}" srcOrd="2" destOrd="0" presId="urn:microsoft.com/office/officeart/2018/2/layout/IconVerticalSolidList"/>
    <dgm:cxn modelId="{038426A8-274D-B54D-8E8C-AC2C6154C891}" type="presParOf" srcId="{DB82B0F8-273D-4C50-BEEC-3F0A38FF4D51}" destId="{8D93A649-C80E-4694-A818-AB3FDBEF62AE}" srcOrd="3" destOrd="0" presId="urn:microsoft.com/office/officeart/2018/2/layout/IconVerticalSolidList"/>
    <dgm:cxn modelId="{757E4E86-E1A2-CC46-A3D2-539662EFDA5B}" type="presParOf" srcId="{E30E50EB-6008-4D21-B0AE-98E1209784DC}" destId="{CFF5D1B8-6587-4716-8419-80F4BB7F3A84}" srcOrd="3" destOrd="0" presId="urn:microsoft.com/office/officeart/2018/2/layout/IconVerticalSolidList"/>
    <dgm:cxn modelId="{0095B80B-4652-6C4D-B2E7-003839CF98AA}" type="presParOf" srcId="{E30E50EB-6008-4D21-B0AE-98E1209784DC}" destId="{E8FC457A-AEEA-4818-85D3-7DC108866AB0}" srcOrd="4" destOrd="0" presId="urn:microsoft.com/office/officeart/2018/2/layout/IconVerticalSolidList"/>
    <dgm:cxn modelId="{D669885D-E5B9-4C4F-ADC5-9BBA1B1EA4D6}" type="presParOf" srcId="{E8FC457A-AEEA-4818-85D3-7DC108866AB0}" destId="{C830BB11-12DB-4089-B521-09C0D2FD4CF6}" srcOrd="0" destOrd="0" presId="urn:microsoft.com/office/officeart/2018/2/layout/IconVerticalSolidList"/>
    <dgm:cxn modelId="{BEC15620-788A-5841-A1B0-9A8620EB693E}" type="presParOf" srcId="{E8FC457A-AEEA-4818-85D3-7DC108866AB0}" destId="{3B205084-3076-408A-BE13-F50A0CB10B86}" srcOrd="1" destOrd="0" presId="urn:microsoft.com/office/officeart/2018/2/layout/IconVerticalSolidList"/>
    <dgm:cxn modelId="{8922D94C-C6E7-F349-AB52-C3286F91512A}" type="presParOf" srcId="{E8FC457A-AEEA-4818-85D3-7DC108866AB0}" destId="{7AF5363B-575B-4708-B781-B61342D30FD6}" srcOrd="2" destOrd="0" presId="urn:microsoft.com/office/officeart/2018/2/layout/IconVerticalSolidList"/>
    <dgm:cxn modelId="{0D70D6F9-601A-DF48-894E-D0134468C4B7}" type="presParOf" srcId="{E8FC457A-AEEA-4818-85D3-7DC108866AB0}" destId="{B03F6A10-15D1-42C2-B91A-7F37F8708F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D4C045-D0BA-4FB5-8910-BDF825941F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50389A-C65D-484F-9CE3-B53B1F0EDC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have implemented a trigger that automatically updates the average rating of a destination or activity when a new review is added.</a:t>
          </a:r>
        </a:p>
      </dgm:t>
    </dgm:pt>
    <dgm:pt modelId="{85F32D3F-728D-4273-B613-2C1AAC80225B}" type="parTrans" cxnId="{9DE239A4-670E-4AB0-8BE2-18DB5417313B}">
      <dgm:prSet/>
      <dgm:spPr/>
      <dgm:t>
        <a:bodyPr/>
        <a:lstStyle/>
        <a:p>
          <a:endParaRPr lang="en-US"/>
        </a:p>
      </dgm:t>
    </dgm:pt>
    <dgm:pt modelId="{BC39E306-A3AE-41BC-9BD6-F4984CB87AF2}" type="sibTrans" cxnId="{9DE239A4-670E-4AB0-8BE2-18DB5417313B}">
      <dgm:prSet/>
      <dgm:spPr/>
      <dgm:t>
        <a:bodyPr/>
        <a:lstStyle/>
        <a:p>
          <a:endParaRPr lang="en-US"/>
        </a:p>
      </dgm:t>
    </dgm:pt>
    <dgm:pt modelId="{AD0B9418-3269-4A09-B11E-EB7E162E1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trigger calculates and updates the average rating for each destination in the Destinations table whenever a new review is inserted into the Reviews table.</a:t>
          </a:r>
        </a:p>
      </dgm:t>
    </dgm:pt>
    <dgm:pt modelId="{7C98C682-5920-416E-8EAB-7EA40F74F887}" type="parTrans" cxnId="{A01618FB-0427-4BF4-8986-CF7592E8EB59}">
      <dgm:prSet/>
      <dgm:spPr/>
      <dgm:t>
        <a:bodyPr/>
        <a:lstStyle/>
        <a:p>
          <a:endParaRPr lang="en-US"/>
        </a:p>
      </dgm:t>
    </dgm:pt>
    <dgm:pt modelId="{A3C013B5-DE7D-4797-AF26-B09EFDED4BDA}" type="sibTrans" cxnId="{A01618FB-0427-4BF4-8986-CF7592E8EB59}">
      <dgm:prSet/>
      <dgm:spPr/>
      <dgm:t>
        <a:bodyPr/>
        <a:lstStyle/>
        <a:p>
          <a:endParaRPr lang="en-US"/>
        </a:p>
      </dgm:t>
    </dgm:pt>
    <dgm:pt modelId="{57FBBB16-0B13-4B29-94F2-2F9BCF410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mechanism ensures the average_rating column in the Destinations table stays up-to-date with the latest average ratings based on reviews.</a:t>
          </a:r>
        </a:p>
      </dgm:t>
    </dgm:pt>
    <dgm:pt modelId="{B673DDFB-BF45-4218-B425-517AD32661EA}" type="parTrans" cxnId="{79F9E7EB-03ED-4BC6-A4F4-A48B7E64250A}">
      <dgm:prSet/>
      <dgm:spPr/>
      <dgm:t>
        <a:bodyPr/>
        <a:lstStyle/>
        <a:p>
          <a:endParaRPr lang="en-US"/>
        </a:p>
      </dgm:t>
    </dgm:pt>
    <dgm:pt modelId="{4EA7A79D-2864-423E-91CB-A11DFF5C9CE4}" type="sibTrans" cxnId="{79F9E7EB-03ED-4BC6-A4F4-A48B7E64250A}">
      <dgm:prSet/>
      <dgm:spPr/>
      <dgm:t>
        <a:bodyPr/>
        <a:lstStyle/>
        <a:p>
          <a:endParaRPr lang="en-US"/>
        </a:p>
      </dgm:t>
    </dgm:pt>
    <dgm:pt modelId="{D2B1063C-2A30-48DB-A4EA-220A8D3A1E4D}" type="pres">
      <dgm:prSet presAssocID="{09D4C045-D0BA-4FB5-8910-BDF825941F39}" presName="root" presStyleCnt="0">
        <dgm:presLayoutVars>
          <dgm:dir/>
          <dgm:resizeHandles val="exact"/>
        </dgm:presLayoutVars>
      </dgm:prSet>
      <dgm:spPr/>
    </dgm:pt>
    <dgm:pt modelId="{0012E692-F238-4674-BD1C-9238A38175C1}" type="pres">
      <dgm:prSet presAssocID="{C250389A-C65D-484F-9CE3-B53B1F0EDC54}" presName="compNode" presStyleCnt="0"/>
      <dgm:spPr/>
    </dgm:pt>
    <dgm:pt modelId="{91737408-EB83-4A2B-9D96-7B8C8E3195C2}" type="pres">
      <dgm:prSet presAssocID="{C250389A-C65D-484F-9CE3-B53B1F0EDC54}" presName="bgRect" presStyleLbl="bgShp" presStyleIdx="0" presStyleCnt="3"/>
      <dgm:spPr/>
    </dgm:pt>
    <dgm:pt modelId="{CD7C977A-0490-428A-A225-1B97496C1A09}" type="pres">
      <dgm:prSet presAssocID="{C250389A-C65D-484F-9CE3-B53B1F0EDC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0EC07197-3DB6-4900-9076-462913B6A90A}" type="pres">
      <dgm:prSet presAssocID="{C250389A-C65D-484F-9CE3-B53B1F0EDC54}" presName="spaceRect" presStyleCnt="0"/>
      <dgm:spPr/>
    </dgm:pt>
    <dgm:pt modelId="{027B436D-40B2-45B2-BDA0-BFB214E1B779}" type="pres">
      <dgm:prSet presAssocID="{C250389A-C65D-484F-9CE3-B53B1F0EDC54}" presName="parTx" presStyleLbl="revTx" presStyleIdx="0" presStyleCnt="3">
        <dgm:presLayoutVars>
          <dgm:chMax val="0"/>
          <dgm:chPref val="0"/>
        </dgm:presLayoutVars>
      </dgm:prSet>
      <dgm:spPr/>
    </dgm:pt>
    <dgm:pt modelId="{EBF56E88-CC2A-4A48-904E-5774E4CCB78F}" type="pres">
      <dgm:prSet presAssocID="{BC39E306-A3AE-41BC-9BD6-F4984CB87AF2}" presName="sibTrans" presStyleCnt="0"/>
      <dgm:spPr/>
    </dgm:pt>
    <dgm:pt modelId="{9D4532D3-17DA-43DA-8B1F-548B41D4F85E}" type="pres">
      <dgm:prSet presAssocID="{AD0B9418-3269-4A09-B11E-EB7E162E1E02}" presName="compNode" presStyleCnt="0"/>
      <dgm:spPr/>
    </dgm:pt>
    <dgm:pt modelId="{CBC7CE9C-25C1-41CB-91B7-D0C891D4DD78}" type="pres">
      <dgm:prSet presAssocID="{AD0B9418-3269-4A09-B11E-EB7E162E1E02}" presName="bgRect" presStyleLbl="bgShp" presStyleIdx="1" presStyleCnt="3"/>
      <dgm:spPr/>
    </dgm:pt>
    <dgm:pt modelId="{4AFE4DA3-363A-47F0-A34C-25FF36BD0076}" type="pres">
      <dgm:prSet presAssocID="{AD0B9418-3269-4A09-B11E-EB7E162E1E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49026C0-D863-4AF5-8C83-DB400282E1C7}" type="pres">
      <dgm:prSet presAssocID="{AD0B9418-3269-4A09-B11E-EB7E162E1E02}" presName="spaceRect" presStyleCnt="0"/>
      <dgm:spPr/>
    </dgm:pt>
    <dgm:pt modelId="{075EA1CF-AF8B-408A-A298-153BE3914C6A}" type="pres">
      <dgm:prSet presAssocID="{AD0B9418-3269-4A09-B11E-EB7E162E1E02}" presName="parTx" presStyleLbl="revTx" presStyleIdx="1" presStyleCnt="3">
        <dgm:presLayoutVars>
          <dgm:chMax val="0"/>
          <dgm:chPref val="0"/>
        </dgm:presLayoutVars>
      </dgm:prSet>
      <dgm:spPr/>
    </dgm:pt>
    <dgm:pt modelId="{F2D52439-95C4-4C05-91ED-FE3D1B963009}" type="pres">
      <dgm:prSet presAssocID="{A3C013B5-DE7D-4797-AF26-B09EFDED4BDA}" presName="sibTrans" presStyleCnt="0"/>
      <dgm:spPr/>
    </dgm:pt>
    <dgm:pt modelId="{CF25E520-6708-4617-958C-73487CC9839C}" type="pres">
      <dgm:prSet presAssocID="{57FBBB16-0B13-4B29-94F2-2F9BCF41019B}" presName="compNode" presStyleCnt="0"/>
      <dgm:spPr/>
    </dgm:pt>
    <dgm:pt modelId="{558B7712-0A78-442A-A5EF-7C94E8867DBE}" type="pres">
      <dgm:prSet presAssocID="{57FBBB16-0B13-4B29-94F2-2F9BCF41019B}" presName="bgRect" presStyleLbl="bgShp" presStyleIdx="2" presStyleCnt="3"/>
      <dgm:spPr/>
    </dgm:pt>
    <dgm:pt modelId="{B8ACB33B-E95A-4ED3-8E3A-6B5E51AB89C0}" type="pres">
      <dgm:prSet presAssocID="{57FBBB16-0B13-4B29-94F2-2F9BCF4101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CCA52E73-E837-4E29-8B94-A708EAF3C1F1}" type="pres">
      <dgm:prSet presAssocID="{57FBBB16-0B13-4B29-94F2-2F9BCF41019B}" presName="spaceRect" presStyleCnt="0"/>
      <dgm:spPr/>
    </dgm:pt>
    <dgm:pt modelId="{4ED7ECD1-30D5-4AFB-B2EB-88F027A3F869}" type="pres">
      <dgm:prSet presAssocID="{57FBBB16-0B13-4B29-94F2-2F9BCF4101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B7AB21-2FDC-D641-90AE-1D42798C2128}" type="presOf" srcId="{AD0B9418-3269-4A09-B11E-EB7E162E1E02}" destId="{075EA1CF-AF8B-408A-A298-153BE3914C6A}" srcOrd="0" destOrd="0" presId="urn:microsoft.com/office/officeart/2018/2/layout/IconVerticalSolidList"/>
    <dgm:cxn modelId="{615E6359-1B2F-F34F-9A1B-5429BE56CF90}" type="presOf" srcId="{09D4C045-D0BA-4FB5-8910-BDF825941F39}" destId="{D2B1063C-2A30-48DB-A4EA-220A8D3A1E4D}" srcOrd="0" destOrd="0" presId="urn:microsoft.com/office/officeart/2018/2/layout/IconVerticalSolidList"/>
    <dgm:cxn modelId="{1E50EB6F-548E-794E-84EA-8EC9A804B10F}" type="presOf" srcId="{57FBBB16-0B13-4B29-94F2-2F9BCF41019B}" destId="{4ED7ECD1-30D5-4AFB-B2EB-88F027A3F869}" srcOrd="0" destOrd="0" presId="urn:microsoft.com/office/officeart/2018/2/layout/IconVerticalSolidList"/>
    <dgm:cxn modelId="{9DE239A4-670E-4AB0-8BE2-18DB5417313B}" srcId="{09D4C045-D0BA-4FB5-8910-BDF825941F39}" destId="{C250389A-C65D-484F-9CE3-B53B1F0EDC54}" srcOrd="0" destOrd="0" parTransId="{85F32D3F-728D-4273-B613-2C1AAC80225B}" sibTransId="{BC39E306-A3AE-41BC-9BD6-F4984CB87AF2}"/>
    <dgm:cxn modelId="{277492B9-E732-0C4E-AD23-B96C3E155F39}" type="presOf" srcId="{C250389A-C65D-484F-9CE3-B53B1F0EDC54}" destId="{027B436D-40B2-45B2-BDA0-BFB214E1B779}" srcOrd="0" destOrd="0" presId="urn:microsoft.com/office/officeart/2018/2/layout/IconVerticalSolidList"/>
    <dgm:cxn modelId="{79F9E7EB-03ED-4BC6-A4F4-A48B7E64250A}" srcId="{09D4C045-D0BA-4FB5-8910-BDF825941F39}" destId="{57FBBB16-0B13-4B29-94F2-2F9BCF41019B}" srcOrd="2" destOrd="0" parTransId="{B673DDFB-BF45-4218-B425-517AD32661EA}" sibTransId="{4EA7A79D-2864-423E-91CB-A11DFF5C9CE4}"/>
    <dgm:cxn modelId="{A01618FB-0427-4BF4-8986-CF7592E8EB59}" srcId="{09D4C045-D0BA-4FB5-8910-BDF825941F39}" destId="{AD0B9418-3269-4A09-B11E-EB7E162E1E02}" srcOrd="1" destOrd="0" parTransId="{7C98C682-5920-416E-8EAB-7EA40F74F887}" sibTransId="{A3C013B5-DE7D-4797-AF26-B09EFDED4BDA}"/>
    <dgm:cxn modelId="{CE47B05F-1278-1646-8E16-216919F01BC2}" type="presParOf" srcId="{D2B1063C-2A30-48DB-A4EA-220A8D3A1E4D}" destId="{0012E692-F238-4674-BD1C-9238A38175C1}" srcOrd="0" destOrd="0" presId="urn:microsoft.com/office/officeart/2018/2/layout/IconVerticalSolidList"/>
    <dgm:cxn modelId="{E973F697-11C5-D640-AA8E-FBCCE9C961DF}" type="presParOf" srcId="{0012E692-F238-4674-BD1C-9238A38175C1}" destId="{91737408-EB83-4A2B-9D96-7B8C8E3195C2}" srcOrd="0" destOrd="0" presId="urn:microsoft.com/office/officeart/2018/2/layout/IconVerticalSolidList"/>
    <dgm:cxn modelId="{F056B807-44E5-7840-80EC-F7BBD07633C5}" type="presParOf" srcId="{0012E692-F238-4674-BD1C-9238A38175C1}" destId="{CD7C977A-0490-428A-A225-1B97496C1A09}" srcOrd="1" destOrd="0" presId="urn:microsoft.com/office/officeart/2018/2/layout/IconVerticalSolidList"/>
    <dgm:cxn modelId="{A9992364-633E-764B-9DDD-E79D186A6374}" type="presParOf" srcId="{0012E692-F238-4674-BD1C-9238A38175C1}" destId="{0EC07197-3DB6-4900-9076-462913B6A90A}" srcOrd="2" destOrd="0" presId="urn:microsoft.com/office/officeart/2018/2/layout/IconVerticalSolidList"/>
    <dgm:cxn modelId="{DB2974DE-6338-E74C-A767-6264A89F187B}" type="presParOf" srcId="{0012E692-F238-4674-BD1C-9238A38175C1}" destId="{027B436D-40B2-45B2-BDA0-BFB214E1B779}" srcOrd="3" destOrd="0" presId="urn:microsoft.com/office/officeart/2018/2/layout/IconVerticalSolidList"/>
    <dgm:cxn modelId="{37B6A603-8097-6849-9676-D80C2918811B}" type="presParOf" srcId="{D2B1063C-2A30-48DB-A4EA-220A8D3A1E4D}" destId="{EBF56E88-CC2A-4A48-904E-5774E4CCB78F}" srcOrd="1" destOrd="0" presId="urn:microsoft.com/office/officeart/2018/2/layout/IconVerticalSolidList"/>
    <dgm:cxn modelId="{1D8D4916-2792-884B-AC81-B0BC6C3FB44B}" type="presParOf" srcId="{D2B1063C-2A30-48DB-A4EA-220A8D3A1E4D}" destId="{9D4532D3-17DA-43DA-8B1F-548B41D4F85E}" srcOrd="2" destOrd="0" presId="urn:microsoft.com/office/officeart/2018/2/layout/IconVerticalSolidList"/>
    <dgm:cxn modelId="{4DFB8CA2-634F-7A41-BABB-ED04BAB54C93}" type="presParOf" srcId="{9D4532D3-17DA-43DA-8B1F-548B41D4F85E}" destId="{CBC7CE9C-25C1-41CB-91B7-D0C891D4DD78}" srcOrd="0" destOrd="0" presId="urn:microsoft.com/office/officeart/2018/2/layout/IconVerticalSolidList"/>
    <dgm:cxn modelId="{ED953F10-E3C1-434D-A9C4-91812FCFA906}" type="presParOf" srcId="{9D4532D3-17DA-43DA-8B1F-548B41D4F85E}" destId="{4AFE4DA3-363A-47F0-A34C-25FF36BD0076}" srcOrd="1" destOrd="0" presId="urn:microsoft.com/office/officeart/2018/2/layout/IconVerticalSolidList"/>
    <dgm:cxn modelId="{7DF8E4CF-0013-114F-98D8-DC3AAE7266E6}" type="presParOf" srcId="{9D4532D3-17DA-43DA-8B1F-548B41D4F85E}" destId="{449026C0-D863-4AF5-8C83-DB400282E1C7}" srcOrd="2" destOrd="0" presId="urn:microsoft.com/office/officeart/2018/2/layout/IconVerticalSolidList"/>
    <dgm:cxn modelId="{04CF3772-25E1-3E49-94DF-6960627D0F47}" type="presParOf" srcId="{9D4532D3-17DA-43DA-8B1F-548B41D4F85E}" destId="{075EA1CF-AF8B-408A-A298-153BE3914C6A}" srcOrd="3" destOrd="0" presId="urn:microsoft.com/office/officeart/2018/2/layout/IconVerticalSolidList"/>
    <dgm:cxn modelId="{8305B0C8-E43F-404E-9E30-16D7C388448E}" type="presParOf" srcId="{D2B1063C-2A30-48DB-A4EA-220A8D3A1E4D}" destId="{F2D52439-95C4-4C05-91ED-FE3D1B963009}" srcOrd="3" destOrd="0" presId="urn:microsoft.com/office/officeart/2018/2/layout/IconVerticalSolidList"/>
    <dgm:cxn modelId="{8E4C2A45-EDDD-AB4D-983A-D1BB872667B0}" type="presParOf" srcId="{D2B1063C-2A30-48DB-A4EA-220A8D3A1E4D}" destId="{CF25E520-6708-4617-958C-73487CC9839C}" srcOrd="4" destOrd="0" presId="urn:microsoft.com/office/officeart/2018/2/layout/IconVerticalSolidList"/>
    <dgm:cxn modelId="{B3FB78CB-780D-004B-A1DD-F2F33055379E}" type="presParOf" srcId="{CF25E520-6708-4617-958C-73487CC9839C}" destId="{558B7712-0A78-442A-A5EF-7C94E8867DBE}" srcOrd="0" destOrd="0" presId="urn:microsoft.com/office/officeart/2018/2/layout/IconVerticalSolidList"/>
    <dgm:cxn modelId="{7D3D0613-62A9-624F-B16C-6CF2F5654FAB}" type="presParOf" srcId="{CF25E520-6708-4617-958C-73487CC9839C}" destId="{B8ACB33B-E95A-4ED3-8E3A-6B5E51AB89C0}" srcOrd="1" destOrd="0" presId="urn:microsoft.com/office/officeart/2018/2/layout/IconVerticalSolidList"/>
    <dgm:cxn modelId="{C0024393-7212-8A40-9E30-F394DBC87A37}" type="presParOf" srcId="{CF25E520-6708-4617-958C-73487CC9839C}" destId="{CCA52E73-E837-4E29-8B94-A708EAF3C1F1}" srcOrd="2" destOrd="0" presId="urn:microsoft.com/office/officeart/2018/2/layout/IconVerticalSolidList"/>
    <dgm:cxn modelId="{4F86FC10-6B31-DE40-92D4-C016029CB6AE}" type="presParOf" srcId="{CF25E520-6708-4617-958C-73487CC9839C}" destId="{4ED7ECD1-30D5-4AFB-B2EB-88F027A3F8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36B0F-90FE-4A7A-875E-275FD07D8301}">
      <dsp:nvSpPr>
        <dsp:cNvPr id="0" name=""/>
        <dsp:cNvSpPr/>
      </dsp:nvSpPr>
      <dsp:spPr>
        <a:xfrm>
          <a:off x="0" y="572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68244-C593-4EB1-A730-D6870B93D583}">
      <dsp:nvSpPr>
        <dsp:cNvPr id="0" name=""/>
        <dsp:cNvSpPr/>
      </dsp:nvSpPr>
      <dsp:spPr>
        <a:xfrm>
          <a:off x="404961" y="301782"/>
          <a:ext cx="736292" cy="736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209B2-FFB3-40C9-8FEE-824629219CB8}">
      <dsp:nvSpPr>
        <dsp:cNvPr id="0" name=""/>
        <dsp:cNvSpPr/>
      </dsp:nvSpPr>
      <dsp:spPr>
        <a:xfrm>
          <a:off x="1546215" y="572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 have implemented a Stored Procedure that retrieves itinerary details for a specific user based on the provided user_ID</a:t>
          </a:r>
        </a:p>
      </dsp:txBody>
      <dsp:txXfrm>
        <a:off x="1546215" y="572"/>
        <a:ext cx="4360112" cy="1338714"/>
      </dsp:txXfrm>
    </dsp:sp>
    <dsp:sp modelId="{D63C2249-5DF3-4E41-802E-147A8083368B}">
      <dsp:nvSpPr>
        <dsp:cNvPr id="0" name=""/>
        <dsp:cNvSpPr/>
      </dsp:nvSpPr>
      <dsp:spPr>
        <a:xfrm>
          <a:off x="0" y="1673965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3ED96-13AB-45B9-9DC4-7C2511522A1F}">
      <dsp:nvSpPr>
        <dsp:cNvPr id="0" name=""/>
        <dsp:cNvSpPr/>
      </dsp:nvSpPr>
      <dsp:spPr>
        <a:xfrm>
          <a:off x="404961" y="1975176"/>
          <a:ext cx="736292" cy="736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3A649-C80E-4694-A818-AB3FDBEF62AE}">
      <dsp:nvSpPr>
        <dsp:cNvPr id="0" name=""/>
        <dsp:cNvSpPr/>
      </dsp:nvSpPr>
      <dsp:spPr>
        <a:xfrm>
          <a:off x="1546215" y="1673965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the stored procedure is called and the user ID is passed as an argument, it will execute the SELECT query and return the relevant itinerary details for that user.</a:t>
          </a:r>
        </a:p>
      </dsp:txBody>
      <dsp:txXfrm>
        <a:off x="1546215" y="1673965"/>
        <a:ext cx="4360112" cy="1338714"/>
      </dsp:txXfrm>
    </dsp:sp>
    <dsp:sp modelId="{C830BB11-12DB-4089-B521-09C0D2FD4CF6}">
      <dsp:nvSpPr>
        <dsp:cNvPr id="0" name=""/>
        <dsp:cNvSpPr/>
      </dsp:nvSpPr>
      <dsp:spPr>
        <a:xfrm>
          <a:off x="0" y="3347358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05084-3076-408A-BE13-F50A0CB10B86}">
      <dsp:nvSpPr>
        <dsp:cNvPr id="0" name=""/>
        <dsp:cNvSpPr/>
      </dsp:nvSpPr>
      <dsp:spPr>
        <a:xfrm>
          <a:off x="404961" y="3648569"/>
          <a:ext cx="736292" cy="736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F6A10-15D1-42C2-B91A-7F37F8708F64}">
      <dsp:nvSpPr>
        <dsp:cNvPr id="0" name=""/>
        <dsp:cNvSpPr/>
      </dsp:nvSpPr>
      <dsp:spPr>
        <a:xfrm>
          <a:off x="1546215" y="3347358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simplifies the process of retrieving itinerary details for a specific user. </a:t>
          </a:r>
        </a:p>
      </dsp:txBody>
      <dsp:txXfrm>
        <a:off x="1546215" y="3347358"/>
        <a:ext cx="4360112" cy="1338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37408-EB83-4A2B-9D96-7B8C8E3195C2}">
      <dsp:nvSpPr>
        <dsp:cNvPr id="0" name=""/>
        <dsp:cNvSpPr/>
      </dsp:nvSpPr>
      <dsp:spPr>
        <a:xfrm>
          <a:off x="0" y="572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C977A-0490-428A-A225-1B97496C1A09}">
      <dsp:nvSpPr>
        <dsp:cNvPr id="0" name=""/>
        <dsp:cNvSpPr/>
      </dsp:nvSpPr>
      <dsp:spPr>
        <a:xfrm>
          <a:off x="404961" y="301782"/>
          <a:ext cx="736292" cy="736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36D-40B2-45B2-BDA0-BFB214E1B779}">
      <dsp:nvSpPr>
        <dsp:cNvPr id="0" name=""/>
        <dsp:cNvSpPr/>
      </dsp:nvSpPr>
      <dsp:spPr>
        <a:xfrm>
          <a:off x="1546215" y="572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 have implemented a trigger that automatically updates the average rating of a destination or activity when a new review is added.</a:t>
          </a:r>
        </a:p>
      </dsp:txBody>
      <dsp:txXfrm>
        <a:off x="1546215" y="572"/>
        <a:ext cx="4360112" cy="1338714"/>
      </dsp:txXfrm>
    </dsp:sp>
    <dsp:sp modelId="{CBC7CE9C-25C1-41CB-91B7-D0C891D4DD78}">
      <dsp:nvSpPr>
        <dsp:cNvPr id="0" name=""/>
        <dsp:cNvSpPr/>
      </dsp:nvSpPr>
      <dsp:spPr>
        <a:xfrm>
          <a:off x="0" y="1673965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E4DA3-363A-47F0-A34C-25FF36BD0076}">
      <dsp:nvSpPr>
        <dsp:cNvPr id="0" name=""/>
        <dsp:cNvSpPr/>
      </dsp:nvSpPr>
      <dsp:spPr>
        <a:xfrm>
          <a:off x="404961" y="1975176"/>
          <a:ext cx="736292" cy="736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EA1CF-AF8B-408A-A298-153BE3914C6A}">
      <dsp:nvSpPr>
        <dsp:cNvPr id="0" name=""/>
        <dsp:cNvSpPr/>
      </dsp:nvSpPr>
      <dsp:spPr>
        <a:xfrm>
          <a:off x="1546215" y="1673965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trigger calculates and updates the average rating for each destination in the Destinations table whenever a new review is inserted into the Reviews table.</a:t>
          </a:r>
        </a:p>
      </dsp:txBody>
      <dsp:txXfrm>
        <a:off x="1546215" y="1673965"/>
        <a:ext cx="4360112" cy="1338714"/>
      </dsp:txXfrm>
    </dsp:sp>
    <dsp:sp modelId="{558B7712-0A78-442A-A5EF-7C94E8867DBE}">
      <dsp:nvSpPr>
        <dsp:cNvPr id="0" name=""/>
        <dsp:cNvSpPr/>
      </dsp:nvSpPr>
      <dsp:spPr>
        <a:xfrm>
          <a:off x="0" y="3347358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CB33B-E95A-4ED3-8E3A-6B5E51AB89C0}">
      <dsp:nvSpPr>
        <dsp:cNvPr id="0" name=""/>
        <dsp:cNvSpPr/>
      </dsp:nvSpPr>
      <dsp:spPr>
        <a:xfrm>
          <a:off x="404961" y="3648569"/>
          <a:ext cx="736292" cy="736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7ECD1-30D5-4AFB-B2EB-88F027A3F869}">
      <dsp:nvSpPr>
        <dsp:cNvPr id="0" name=""/>
        <dsp:cNvSpPr/>
      </dsp:nvSpPr>
      <dsp:spPr>
        <a:xfrm>
          <a:off x="1546215" y="3347358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mechanism ensures the average_rating column in the Destinations table stays up-to-date with the latest average ratings based on reviews.</a:t>
          </a:r>
        </a:p>
      </dsp:txBody>
      <dsp:txXfrm>
        <a:off x="1546215" y="3347358"/>
        <a:ext cx="4360112" cy="1338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D462A-2002-2042-8B3F-A74742DE032E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426EC-10A4-4F48-8C6B-5417BA47A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8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In this view, I have selected information about users ('Users' table), itineraries ('Itineraries' table), and destinations ('Destinations' table). I joined these tables based on the foreign key relationships between them ('user_ID' in 'Users', 'itinerary_ID' in Itineraries, and 'destination_ID' in Destinations) 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The 'CONCAT' function is used to concatenate the '</a:t>
            </a:r>
            <a:r>
              <a:rPr lang="en-GB" sz="1800" dirty="0" err="1">
                <a:effectLst/>
                <a:latin typeface="Times New Roman" panose="02020603050405020304" pitchFamily="18" charset="0"/>
              </a:rPr>
              <a:t>first_name</a:t>
            </a:r>
            <a:r>
              <a:rPr lang="en-GB" sz="1800" dirty="0">
                <a:effectLst/>
                <a:latin typeface="Times New Roman" panose="02020603050405020304" pitchFamily="18" charset="0"/>
              </a:rPr>
              <a:t>' and '</a:t>
            </a:r>
            <a:r>
              <a:rPr lang="en-GB" sz="1800" dirty="0" err="1">
                <a:effectLst/>
                <a:latin typeface="Times New Roman" panose="02020603050405020304" pitchFamily="18" charset="0"/>
              </a:rPr>
              <a:t>last_name</a:t>
            </a:r>
            <a:r>
              <a:rPr lang="en-GB" sz="1800" dirty="0">
                <a:effectLst/>
                <a:latin typeface="Times New Roman" panose="02020603050405020304" pitchFamily="18" charset="0"/>
              </a:rPr>
              <a:t>' columns from the 'Users' table to display the full name of the user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This view provides a concise overview of which users have created which itineraries for which destinations, making it easier to analyse and manage itinerary details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5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The DELIMITER command is used to change the delimiter from ; to // temporarily. This is necessary because the function definition contains ; within it, and changing the delimiter prevents conflicts.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The CREATE FUNCTION statement defines a new stored function named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Calculate_Duration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that takes two parameters: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start_date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end_date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DETERMINISTIC keyword after the RETURNS INT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line:This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indicates that the function always produces the same result for the same input parameters, which satisfies the requirements for binary logging.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Within the function body, we declare a variable duration of type INT.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We then calculate the duration by subtracting the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start_date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from the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end_date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using the DATEDIFF function, which returns the difference in days between two dates.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Finally, we return the calculated duration.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The outer query selects the destination name, country, total number of reviews, and average rating for each destination from the 'Destinations' table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It joins the 'Destinations' table with the 'Reviews' table using a LEFT JOIN to include destinations even if they have no reviews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The results are grouped by destination name and country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The HAVING clause filters the results to only include destinations where the average rating matches the maximum average rating calculated by the subquery </a:t>
            </a:r>
            <a:endParaRPr lang="en-GB" sz="1800" dirty="0"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The subquery calculates the average rating for each destination using the Reviews table and then selects the maximum average rating among all destinations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This query will give you the list of destinations with the highest average rating, along with the total number of reviews and the average rating for each destination.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Bahnschrif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1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8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latin typeface="Söhne"/>
              </a:rPr>
              <a:t>CREATE PROCEDURE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This statement creates a new stored procedure named </a:t>
            </a:r>
            <a:r>
              <a:rPr lang="en-GB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GetUserItineraries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. It takes one input parameter </a:t>
            </a:r>
            <a:r>
              <a:rPr lang="en-GB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userId</a:t>
            </a:r>
            <a:endParaRPr lang="en-GB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latin typeface="Söhne"/>
              </a:rPr>
              <a:t>SELECT statement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Within the procedure, the SELECT query retrieves itinerary details for a specific user. The query joins the Users, Itineraries, Destinations, and Activities tables based on their relationships (user_ID, destination_ID, and itinerary_ID), filtering by the </a:t>
            </a:r>
            <a:r>
              <a:rPr lang="en-GB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userId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 parameter.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0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The trigger fires after an insertion operation (AFTER INSERT) on the Reviews table for each row (FOR EACH ROW).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Inside the trigger, a variable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avg_rating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of is declared to store the calculated average rating.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The trigger calculates the average rating for the destination associated with the newly inserted review by selecting the average rating from the Reviews table where the destination_ID matches the destination_ID of the newly inserted review.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Then, it updates the </a:t>
            </a:r>
            <a:r>
              <a:rPr lang="en-GB" sz="18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average_rating</a:t>
            </a:r>
            <a:r>
              <a:rPr lang="en-GB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 column of the Destinations table with the calculated average rating for the corresponding destination_ID.</a:t>
            </a:r>
            <a:endParaRPr lang="en-GB" sz="1800" dirty="0">
              <a:solidFill>
                <a:srgbClr val="0D0D0D"/>
              </a:solidFill>
              <a:effectLst/>
              <a:latin typeface="Bahnschrif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1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426EC-10A4-4F48-8C6B-5417BA47AA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3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6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14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16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9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1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7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3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6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9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EC55479-EE0C-A341-AA96-6ADFC33208C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D2C217A-05E9-1B47-BBD9-D6E3C769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27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3CDA4-2611-ACFA-2786-3CDC36A52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>
                <a:solidFill>
                  <a:schemeClr val="tx1"/>
                </a:solidFill>
              </a:rPr>
              <a:t>CFG Data &amp; SQL</a:t>
            </a:r>
            <a:br>
              <a:rPr lang="en-US" sz="67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Travel Itinerary Database Project </a:t>
            </a:r>
            <a:endParaRPr lang="en-US" sz="67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2D3E7-09D7-45CD-1A50-7AC82EDEB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sz="2000" dirty="0"/>
              <a:t>By Holly Carruthers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03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AC23D-D385-95DD-BFE5-EA42BDBD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Itinerary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C7364-272F-22B0-132D-9A10C4A7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53788"/>
            <a:ext cx="3413084" cy="2143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records planned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itineraries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for users,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user ID, destination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start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end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1FD54C-21DB-B6B3-3678-D3135703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915238"/>
            <a:ext cx="5638853" cy="3016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B5EE89-178E-241C-5B7A-61C489E24280}"/>
              </a:ext>
            </a:extLst>
          </p:cNvPr>
          <p:cNvSpPr/>
          <p:nvPr/>
        </p:nvSpPr>
        <p:spPr>
          <a:xfrm>
            <a:off x="4329113" y="228601"/>
            <a:ext cx="3228975" cy="1385888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Primary Key Constraint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itinerary_ID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is designated as the primary key, ensuring each itinerary has a unique identifier.</a:t>
            </a:r>
          </a:p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F60DF0-FAC5-A79F-4EEA-586DE675DA70}"/>
              </a:ext>
            </a:extLst>
          </p:cNvPr>
          <p:cNvCxnSpPr/>
          <p:nvPr/>
        </p:nvCxnSpPr>
        <p:spPr>
          <a:xfrm>
            <a:off x="6105525" y="1614489"/>
            <a:ext cx="0" cy="3007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666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AC23D-D385-95DD-BFE5-EA42BDBD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Itinerary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C7364-272F-22B0-132D-9A10C4A7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53788"/>
            <a:ext cx="3413084" cy="2143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records planned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itineraries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for users,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user ID, destination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start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end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1FD54C-21DB-B6B3-3678-D3135703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915238"/>
            <a:ext cx="5638853" cy="3016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D9DECE-98EF-B3CD-38F8-4CAE64FC7006}"/>
              </a:ext>
            </a:extLst>
          </p:cNvPr>
          <p:cNvSpPr/>
          <p:nvPr/>
        </p:nvSpPr>
        <p:spPr>
          <a:xfrm>
            <a:off x="5472113" y="5265098"/>
            <a:ext cx="3228975" cy="1385888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600" b="1" i="0" u="none" strike="noStrike" dirty="0">
                <a:solidFill>
                  <a:srgbClr val="FF2F92"/>
                </a:solidFill>
                <a:effectLst/>
                <a:latin typeface="Söhne"/>
              </a:rPr>
              <a:t>Foreign Key Constraint: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rgbClr val="FF2F92"/>
                </a:solidFill>
                <a:effectLst/>
                <a:latin typeface="Söhne"/>
              </a:rPr>
              <a:t>user_ID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references 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user_ID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in the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Söhne"/>
              </a:rPr>
              <a:t>Users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 table, establishing a relationship between users and their itineraries.</a:t>
            </a:r>
          </a:p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5DAAB-03CE-0B45-A32F-F1744677BBC1}"/>
              </a:ext>
            </a:extLst>
          </p:cNvPr>
          <p:cNvCxnSpPr/>
          <p:nvPr/>
        </p:nvCxnSpPr>
        <p:spPr>
          <a:xfrm flipV="1">
            <a:off x="7215188" y="4932024"/>
            <a:ext cx="0" cy="333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AC23D-D385-95DD-BFE5-EA42BDBD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Itinerary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C7364-272F-22B0-132D-9A10C4A7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53788"/>
            <a:ext cx="3413084" cy="2143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records planned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itineraries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for users,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user ID, destination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start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end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1FD54C-21DB-B6B3-3678-D3135703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915238"/>
            <a:ext cx="5638853" cy="3016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D9DECE-98EF-B3CD-38F8-4CAE64FC7006}"/>
              </a:ext>
            </a:extLst>
          </p:cNvPr>
          <p:cNvSpPr/>
          <p:nvPr/>
        </p:nvSpPr>
        <p:spPr>
          <a:xfrm>
            <a:off x="8013584" y="196276"/>
            <a:ext cx="3228975" cy="1385888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600" b="1" i="0" u="none" strike="noStrike" dirty="0">
                <a:solidFill>
                  <a:srgbClr val="FF2F92"/>
                </a:solidFill>
                <a:effectLst/>
                <a:latin typeface="Söhne"/>
              </a:rPr>
              <a:t>Foreign Key Constraint: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rgbClr val="FF2F92"/>
                </a:solidFill>
                <a:effectLst/>
                <a:latin typeface="Söhne"/>
              </a:rPr>
              <a:t>destination_ID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references 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destination_ID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in the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Söhne"/>
              </a:rPr>
              <a:t>Destinations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 table, linking itineraries</a:t>
            </a:r>
            <a:r>
              <a:rPr lang="en-GB" sz="1600" dirty="0">
                <a:solidFill>
                  <a:schemeClr val="bg1"/>
                </a:solidFill>
                <a:latin typeface="Söhne"/>
              </a:rPr>
              <a:t> to specific destinations</a:t>
            </a:r>
            <a:endParaRPr lang="en-GB" sz="16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5DAAB-03CE-0B45-A32F-F1744677BBC1}"/>
              </a:ext>
            </a:extLst>
          </p:cNvPr>
          <p:cNvCxnSpPr>
            <a:cxnSpLocks/>
          </p:cNvCxnSpPr>
          <p:nvPr/>
        </p:nvCxnSpPr>
        <p:spPr>
          <a:xfrm flipH="1">
            <a:off x="7815263" y="1582164"/>
            <a:ext cx="198321" cy="333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0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1BC16-F06D-1B02-282A-11DE8B4D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Activities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0A9E50-FA38-21AD-E01F-947BAA0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916958"/>
            <a:ext cx="11163299" cy="3125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42020D6B-9738-0558-A9C2-5D7F681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173" y="5455817"/>
            <a:ext cx="6028400" cy="97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Stores details about activities planned within each itinerary,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activity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description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location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time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61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1BC16-F06D-1B02-282A-11DE8B4D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Activities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0A9E50-FA38-21AD-E01F-947BAA0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916958"/>
            <a:ext cx="11163299" cy="3125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42020D6B-9738-0558-A9C2-5D7F681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173" y="5455817"/>
            <a:ext cx="6028400" cy="97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Stores details about activities planned within each itinerary,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activity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description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location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time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EFEF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42F64B-C26B-52F3-46C4-3E32991F3957}"/>
              </a:ext>
            </a:extLst>
          </p:cNvPr>
          <p:cNvSpPr/>
          <p:nvPr/>
        </p:nvSpPr>
        <p:spPr>
          <a:xfrm>
            <a:off x="356385" y="4069929"/>
            <a:ext cx="3228975" cy="1385888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Primary Key Constraint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activity_ID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</a:t>
            </a:r>
            <a:r>
              <a:rPr lang="en-GB" sz="1600" dirty="0">
                <a:solidFill>
                  <a:schemeClr val="bg1"/>
                </a:solidFill>
                <a:latin typeface="Söhne"/>
              </a:rPr>
              <a:t>serves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as the primary key, ensuring each activity has a unique identifier.</a:t>
            </a:r>
          </a:p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6B0F0-28CB-D83D-5EF1-D8AF1A4985E8}"/>
              </a:ext>
            </a:extLst>
          </p:cNvPr>
          <p:cNvCxnSpPr>
            <a:cxnSpLocks/>
          </p:cNvCxnSpPr>
          <p:nvPr/>
        </p:nvCxnSpPr>
        <p:spPr>
          <a:xfrm flipV="1">
            <a:off x="1171575" y="1385888"/>
            <a:ext cx="0" cy="2684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20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1BC16-F06D-1B02-282A-11DE8B4D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Activities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0A9E50-FA38-21AD-E01F-947BAA0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916958"/>
            <a:ext cx="11163299" cy="3125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42020D6B-9738-0558-A9C2-5D7F681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173" y="5455817"/>
            <a:ext cx="6028400" cy="97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Stores details about activities planned within each itinerary,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activity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description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location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time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EFEF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8A80A-8ADB-04B9-0077-ADDD2FD3A851}"/>
              </a:ext>
            </a:extLst>
          </p:cNvPr>
          <p:cNvSpPr/>
          <p:nvPr/>
        </p:nvSpPr>
        <p:spPr>
          <a:xfrm>
            <a:off x="2746017" y="224014"/>
            <a:ext cx="4097696" cy="1385888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 i="0" u="none" strike="noStrike" dirty="0">
                <a:solidFill>
                  <a:srgbClr val="FF2F92"/>
                </a:solidFill>
                <a:effectLst/>
                <a:latin typeface="Söhne"/>
              </a:rPr>
              <a:t>Foreign Key Constraint: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rgbClr val="FF2F92"/>
                </a:solidFill>
                <a:effectLst/>
                <a:latin typeface="Söhne"/>
              </a:rPr>
              <a:t>itinerary_ID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references 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itinerary_ID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in the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Söhne"/>
              </a:rPr>
              <a:t>Itineraries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 table, establishing a relationship between activities and their corresponding itineraries 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0455D1-39BC-A97E-EB9E-A39B1DF6280C}"/>
              </a:ext>
            </a:extLst>
          </p:cNvPr>
          <p:cNvCxnSpPr/>
          <p:nvPr/>
        </p:nvCxnSpPr>
        <p:spPr>
          <a:xfrm flipH="1">
            <a:off x="2343150" y="557213"/>
            <a:ext cx="402867" cy="359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758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1BC16-F06D-1B02-282A-11DE8B4D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Activities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0A9E50-FA38-21AD-E01F-947BAA0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916958"/>
            <a:ext cx="11163299" cy="3125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42020D6B-9738-0558-A9C2-5D7F681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173" y="5455817"/>
            <a:ext cx="6028400" cy="97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Stores details about activities planned within each itinerary,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activity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description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location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time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7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25BF1-43C7-C6EF-062E-24D15834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Reviews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6A3DD-8CC3-184C-9CFD-7BD12174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10506"/>
            <a:ext cx="3404372" cy="291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tracks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reviews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provided by users for specific activities, storing information with a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review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 user ID, destination ID, 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rating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E48ECF9A-E595-FCCA-2348-A40199F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520519"/>
            <a:ext cx="5638853" cy="3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25BF1-43C7-C6EF-062E-24D15834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Reviews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6A3DD-8CC3-184C-9CFD-7BD12174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10506"/>
            <a:ext cx="3404372" cy="291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tracks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reviews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provided by users for specific activities, storing information with a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review ID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, user ID, destination ID, 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rating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E48ECF9A-E595-FCCA-2348-A40199F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520519"/>
            <a:ext cx="5638853" cy="3806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C2AE01-D432-DABF-7ABF-93CD2160C8D2}"/>
              </a:ext>
            </a:extLst>
          </p:cNvPr>
          <p:cNvSpPr/>
          <p:nvPr/>
        </p:nvSpPr>
        <p:spPr>
          <a:xfrm>
            <a:off x="2218031" y="43282"/>
            <a:ext cx="3228975" cy="1285456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i="0" u="none" strike="noStrike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ctr"/>
            <a:r>
              <a:rPr lang="en-GB" sz="16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Primary Key Constraint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review_ID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</a:t>
            </a:r>
            <a:r>
              <a:rPr lang="en-GB" sz="1600" dirty="0">
                <a:solidFill>
                  <a:schemeClr val="bg1"/>
                </a:solidFill>
                <a:latin typeface="Söhne"/>
              </a:rPr>
              <a:t>acts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as the primary key, ensuring each review has a unique identifier.</a:t>
            </a:r>
          </a:p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DDA140-67BD-5033-5C09-1FDCF093FB5C}"/>
              </a:ext>
            </a:extLst>
          </p:cNvPr>
          <p:cNvCxnSpPr/>
          <p:nvPr/>
        </p:nvCxnSpPr>
        <p:spPr>
          <a:xfrm>
            <a:off x="5447006" y="958640"/>
            <a:ext cx="525169" cy="561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8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25BF1-43C7-C6EF-062E-24D15834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Reviews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6A3DD-8CC3-184C-9CFD-7BD12174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10506"/>
            <a:ext cx="3404372" cy="291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tracks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reviews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provided by users for specific activities, storing information with a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review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 user ID, destination ID, activity ID, 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rating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E48ECF9A-E595-FCCA-2348-A40199F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520519"/>
            <a:ext cx="5638853" cy="3806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F403A4-FEA5-2E40-E90D-B0ABFDBBE99D}"/>
              </a:ext>
            </a:extLst>
          </p:cNvPr>
          <p:cNvSpPr/>
          <p:nvPr/>
        </p:nvSpPr>
        <p:spPr>
          <a:xfrm>
            <a:off x="5903743" y="0"/>
            <a:ext cx="3043237" cy="1307152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 i="0" u="none" strike="noStrike" dirty="0">
                <a:solidFill>
                  <a:srgbClr val="FF2F92"/>
                </a:solidFill>
                <a:effectLst/>
                <a:latin typeface="Söhne"/>
              </a:rPr>
              <a:t>Foreign Key Constraint: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rgbClr val="FF2F92"/>
                </a:solidFill>
                <a:effectLst/>
                <a:latin typeface="Söhne"/>
              </a:rPr>
              <a:t>user_ID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references 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user_ID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in the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Söhne"/>
              </a:rPr>
              <a:t>Users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 table, linking reviews to specific users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E16E5-3074-ED13-259D-B70CAFE5B538}"/>
              </a:ext>
            </a:extLst>
          </p:cNvPr>
          <p:cNvCxnSpPr>
            <a:cxnSpLocks/>
          </p:cNvCxnSpPr>
          <p:nvPr/>
        </p:nvCxnSpPr>
        <p:spPr>
          <a:xfrm>
            <a:off x="6929438" y="1307152"/>
            <a:ext cx="0" cy="321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580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B472-7B05-2E7A-C89F-26175E54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65825-545A-AF53-EFC9-5FEA8051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My database design allows for managing and analysing travel itineraries, activities, and user reviews, providing insights into user preferences and destination popularity.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906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25BF1-43C7-C6EF-062E-24D15834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Reviews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6A3DD-8CC3-184C-9CFD-7BD12174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10506"/>
            <a:ext cx="3404372" cy="291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tracks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reviews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provided by users for specific activities, storing information with a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review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user ID, destination ID, 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rating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E48ECF9A-E595-FCCA-2348-A40199F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520519"/>
            <a:ext cx="5638853" cy="3806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F403A4-FEA5-2E40-E90D-B0ABFDBBE99D}"/>
              </a:ext>
            </a:extLst>
          </p:cNvPr>
          <p:cNvSpPr/>
          <p:nvPr/>
        </p:nvSpPr>
        <p:spPr>
          <a:xfrm>
            <a:off x="7058313" y="0"/>
            <a:ext cx="3043237" cy="1307152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 i="0" u="none" strike="noStrike" dirty="0">
                <a:solidFill>
                  <a:srgbClr val="FF2F92"/>
                </a:solidFill>
                <a:effectLst/>
                <a:latin typeface="Söhne"/>
              </a:rPr>
              <a:t>Foreign Key Constraint: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rgbClr val="FF2F92"/>
                </a:solidFill>
                <a:effectLst/>
                <a:latin typeface="Söhne"/>
              </a:rPr>
              <a:t>destination_ID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references 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destination_ID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in the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Söhne"/>
              </a:rPr>
              <a:t>Destinations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 table, connecting reviews to specific destinations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E16E5-3074-ED13-259D-B70CAFE5B538}"/>
              </a:ext>
            </a:extLst>
          </p:cNvPr>
          <p:cNvCxnSpPr>
            <a:cxnSpLocks/>
          </p:cNvCxnSpPr>
          <p:nvPr/>
        </p:nvCxnSpPr>
        <p:spPr>
          <a:xfrm>
            <a:off x="8286750" y="1307152"/>
            <a:ext cx="0" cy="321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4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25BF1-43C7-C6EF-062E-24D15834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Reviews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86A3DD-8CC3-184C-9CFD-7BD12174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10506"/>
            <a:ext cx="3404372" cy="291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tracks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reviews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provided by users for specific activities, storing information with a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review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user ID, destination ID, activity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rating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E48ECF9A-E595-FCCA-2348-A40199F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520519"/>
            <a:ext cx="5638853" cy="3806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F403A4-FEA5-2E40-E90D-B0ABFDBBE99D}"/>
              </a:ext>
            </a:extLst>
          </p:cNvPr>
          <p:cNvSpPr/>
          <p:nvPr/>
        </p:nvSpPr>
        <p:spPr>
          <a:xfrm>
            <a:off x="8505299" y="0"/>
            <a:ext cx="3683653" cy="1307152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600" b="1" i="0" u="none" strike="noStrike" dirty="0">
                <a:solidFill>
                  <a:srgbClr val="FF2F92"/>
                </a:solidFill>
                <a:effectLst/>
                <a:latin typeface="Söhne"/>
              </a:rPr>
              <a:t>Foreign Key Constraint: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rgbClr val="FF2F92"/>
                </a:solidFill>
                <a:effectLst/>
                <a:latin typeface="Söhne"/>
              </a:rPr>
              <a:t>activity_ID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references 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activity_ID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in the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Söhne"/>
              </a:rPr>
              <a:t>Activities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 table, establishing a relationship between reviews and the activities they pertain to.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E16E5-3074-ED13-259D-B70CAFE5B538}"/>
              </a:ext>
            </a:extLst>
          </p:cNvPr>
          <p:cNvCxnSpPr>
            <a:cxnSpLocks/>
          </p:cNvCxnSpPr>
          <p:nvPr/>
        </p:nvCxnSpPr>
        <p:spPr>
          <a:xfrm>
            <a:off x="9772650" y="1307152"/>
            <a:ext cx="0" cy="321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7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D222-4D3E-EE46-A261-C5E9CC16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567542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“Use Joins to create a view that combines multiple tables in a logical way”</a:t>
            </a:r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C85CC563-FAA8-5AA3-B23B-A487B924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61" y="1248893"/>
            <a:ext cx="6612856" cy="400077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49A8-329B-EB4F-6617-ABB7C3CA0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effectLst/>
              </a:rPr>
              <a:t>I have created a view named </a:t>
            </a:r>
            <a:r>
              <a:rPr lang="en-GB" b="1" dirty="0">
                <a:solidFill>
                  <a:srgbClr val="FFFFFF"/>
                </a:solidFill>
                <a:effectLst/>
              </a:rPr>
              <a:t>Itinerary_Details </a:t>
            </a:r>
            <a:r>
              <a:rPr lang="en-GB" dirty="0">
                <a:solidFill>
                  <a:srgbClr val="FFFFFF"/>
                </a:solidFill>
                <a:effectLst/>
              </a:rPr>
              <a:t>combining information from Users, Itineraries, and Destinations tables to show which users have created which itineraries for which destinations.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A6263-6B9A-4EF2-691B-2CAFB6BF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“Create a stored function that can be applied to a query in your Database”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1D39-1DD4-396F-CEFE-ED2DF5D20371}"/>
              </a:ext>
            </a:extLst>
          </p:cNvPr>
          <p:cNvSpPr>
            <a:spLocks/>
          </p:cNvSpPr>
          <p:nvPr/>
        </p:nvSpPr>
        <p:spPr>
          <a:xfrm>
            <a:off x="1213104" y="2494722"/>
            <a:ext cx="9765791" cy="3364741"/>
          </a:xfrm>
          <a:prstGeom prst="rect">
            <a:avLst/>
          </a:prstGeom>
        </p:spPr>
        <p:txBody>
          <a:bodyPr/>
          <a:lstStyle/>
          <a:p>
            <a:pPr defTabSz="420624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created a stored function ‘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Calculate_Duration’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allows you to calculate the duration of a User’s itinerary based on the provided start and end dates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DE7D5-271B-5FBA-14B6-EE55D0E9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62" y="3565361"/>
            <a:ext cx="8923072" cy="309216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3DE84D78-6300-9A03-3CE6-9A0C7BB8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62" y="4317458"/>
            <a:ext cx="1851155" cy="10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7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A8D14-8FE7-79C1-CE83-70B597DC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12118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”Prepare an example query with a subquery to demonstrate how to extract data from your DB for analysis”</a:t>
            </a:r>
          </a:p>
        </p:txBody>
      </p:sp>
      <p:pic>
        <p:nvPicPr>
          <p:cNvPr id="6" name="Picture 5" descr="A screenshot of a number&#10;&#10;Description automatically generated">
            <a:extLst>
              <a:ext uri="{FF2B5EF4-FFF2-40B4-BE49-F238E27FC236}">
                <a16:creationId xmlns:a16="http://schemas.microsoft.com/office/drawing/2014/main" id="{4C5308BF-48B9-C080-A4F2-E3C70E86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1447216"/>
            <a:ext cx="11163299" cy="20652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10E3-63C8-5FEB-1061-A236AA0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9"/>
            <a:ext cx="6028400" cy="97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EFEFE"/>
                </a:solidFill>
              </a:rPr>
              <a:t>I created a subquery to retrieve the list of destinations with the highest average rating, including the total number of reviews and the average rating for each destination.</a:t>
            </a:r>
          </a:p>
        </p:txBody>
      </p:sp>
    </p:spTree>
    <p:extLst>
      <p:ext uri="{BB962C8B-B14F-4D97-AF65-F5344CB8AC3E}">
        <p14:creationId xmlns:p14="http://schemas.microsoft.com/office/powerpoint/2010/main" val="723083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855CA-517D-692D-2933-610007D8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”Create a DB diagram where all table relations are shown”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CF834C-AD5C-0198-EDD9-383A784D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8778" y="643465"/>
            <a:ext cx="6149743" cy="53964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556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235E-88C6-C8E1-1A96-D9057FE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947607"/>
            <a:ext cx="4389427" cy="49627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Advanced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8080929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B8892-2A6D-0AA0-6F3E-5E9E578F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US" dirty="0"/>
              <a:t>“Create a stored procedure and demonstrate how it runs”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83A6E2-047F-5F8C-E27A-DEBEF71E2E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016694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487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AC257D-2A4C-AC29-7FFB-B2F1E747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977499"/>
            <a:ext cx="10916463" cy="9278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7793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6B0E1-E72B-3EE0-28F7-C2D5FD5A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2005381"/>
            <a:ext cx="11163299" cy="94887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57C9E-B43E-2591-5DE9-C768D5B5C7CA}"/>
              </a:ext>
            </a:extLst>
          </p:cNvPr>
          <p:cNvSpPr txBox="1"/>
          <p:nvPr/>
        </p:nvSpPr>
        <p:spPr>
          <a:xfrm>
            <a:off x="514351" y="5103286"/>
            <a:ext cx="10433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Each row represents a specific activity planned for the user’s itinerary, including details such as the destination, dates, and activity specifics.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Here we see the information for Linda Williams and see she has two activities planned for her trip to Australia, a Beach Day and a Sunset Cruise.</a:t>
            </a:r>
          </a:p>
        </p:txBody>
      </p:sp>
    </p:spTree>
    <p:extLst>
      <p:ext uri="{BB962C8B-B14F-4D97-AF65-F5344CB8AC3E}">
        <p14:creationId xmlns:p14="http://schemas.microsoft.com/office/powerpoint/2010/main" val="2445810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607A7-C194-45C1-9EA4-D513E02D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BFF659F-D040-4A67-B951-3D6D61BB1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22B93-A6B9-B005-33A1-CEF54804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Table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EECC-FAC0-EDA9-147D-FC220FA0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82" y="2185988"/>
            <a:ext cx="11037606" cy="4529137"/>
          </a:xfrm>
          <a:effectLst/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Users Table</a:t>
            </a:r>
            <a:r>
              <a:rPr lang="en-GB" sz="2000" b="0" i="0" u="none" strike="noStrike" dirty="0">
                <a:solidFill>
                  <a:srgbClr val="0D0D0D"/>
                </a:solidFill>
                <a:effectLst/>
              </a:rPr>
              <a:t>: This table stores information about users, including their unique user ID, first name, last name, and email address.</a:t>
            </a:r>
          </a:p>
          <a:p>
            <a:pPr algn="l">
              <a:buFont typeface="+mj-lt"/>
              <a:buAutoNum type="arabicPeriod"/>
            </a:pPr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Destinations Table</a:t>
            </a:r>
            <a:r>
              <a:rPr lang="en-GB" sz="2000" b="0" i="0" u="none" strike="noStrike" dirty="0">
                <a:solidFill>
                  <a:srgbClr val="0D0D0D"/>
                </a:solidFill>
                <a:effectLst/>
              </a:rPr>
              <a:t>: </a:t>
            </a:r>
            <a:r>
              <a:rPr lang="en-GB" sz="2000" dirty="0">
                <a:solidFill>
                  <a:srgbClr val="0D0D0D"/>
                </a:solidFill>
              </a:rPr>
              <a:t>C</a:t>
            </a:r>
            <a:r>
              <a:rPr lang="en-GB" sz="2000" b="0" i="0" u="none" strike="noStrike" dirty="0">
                <a:solidFill>
                  <a:srgbClr val="0D0D0D"/>
                </a:solidFill>
                <a:effectLst/>
              </a:rPr>
              <a:t>ontains details about various travel destinations, such as the destination ID, name, country, and attractions.</a:t>
            </a:r>
          </a:p>
          <a:p>
            <a:pPr algn="l">
              <a:buFont typeface="+mj-lt"/>
              <a:buAutoNum type="arabicPeriod"/>
            </a:pPr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Itineraries Table</a:t>
            </a:r>
            <a:r>
              <a:rPr lang="en-GB" sz="2000" b="0" i="0" u="none" strike="noStrike" dirty="0">
                <a:solidFill>
                  <a:srgbClr val="0D0D0D"/>
                </a:solidFill>
                <a:effectLst/>
              </a:rPr>
              <a:t>: This table records planned itineraries for users, including the itinerary ID, user ID, destination ID, start date, and end date. It establishes relationships between users and destinations.</a:t>
            </a:r>
          </a:p>
          <a:p>
            <a:pPr algn="l">
              <a:buFont typeface="+mj-lt"/>
              <a:buAutoNum type="arabicPeriod"/>
            </a:pPr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Activities Table</a:t>
            </a:r>
            <a:r>
              <a:rPr lang="en-GB" sz="2000" b="0" i="0" u="none" strike="noStrike" dirty="0">
                <a:solidFill>
                  <a:srgbClr val="0D0D0D"/>
                </a:solidFill>
                <a:effectLst/>
              </a:rPr>
              <a:t>: Stores details about activities planned within each itinerary, including the activity ID, itinerary ID, activity name, description, location, date, and time.</a:t>
            </a:r>
          </a:p>
          <a:p>
            <a:pPr algn="l">
              <a:buFont typeface="+mj-lt"/>
              <a:buAutoNum type="arabicPeriod"/>
            </a:pPr>
            <a:r>
              <a:rPr lang="en-GB" sz="2000" b="1" i="0" u="none" strike="noStrike" dirty="0">
                <a:solidFill>
                  <a:srgbClr val="0D0D0D"/>
                </a:solidFill>
                <a:effectLst/>
              </a:rPr>
              <a:t>Reviews Table</a:t>
            </a:r>
            <a:r>
              <a:rPr lang="en-GB" sz="2000" b="0" i="0" u="none" strike="noStrike" dirty="0">
                <a:solidFill>
                  <a:srgbClr val="0D0D0D"/>
                </a:solidFill>
                <a:effectLst/>
              </a:rPr>
              <a:t>: This table tracks reviews provided by users for specific activities, storing information such as review ID, user ID, destination ID, activity ID, and rating.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9166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AC257D-2A4C-AC29-7FFB-B2F1E747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13902" y="1940506"/>
            <a:ext cx="11964195" cy="784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6961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A11DA-CA4C-51C8-889D-95EF20CD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2047243"/>
            <a:ext cx="11163299" cy="8651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245A6A-E344-7A14-0939-F33BF5F81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5279781"/>
            <a:ext cx="9391649" cy="97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Here we see the information for Michelle Clark and see she has two activities planned for her trip to Japan, a Shrine Visit and a Tea Ceremony</a:t>
            </a:r>
            <a:endParaRPr lang="en-US" sz="16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3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855CA-517D-692D-2933-610007D8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US" dirty="0"/>
              <a:t>”Create a Trigger and demonstrate how it runs”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CFAAAFB-8652-C240-9F2F-9379D89A3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961446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641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B4B214-0C62-D7B2-13BC-795F7077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637877"/>
            <a:ext cx="11163299" cy="368388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4852E2B-9009-2E44-7505-B51EBFAE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2" y="5279781"/>
            <a:ext cx="6557813" cy="97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EFEFE"/>
                </a:solidFill>
              </a:rPr>
              <a:t>Here is the destination table with the average_rating column. </a:t>
            </a:r>
          </a:p>
        </p:txBody>
      </p:sp>
    </p:spTree>
    <p:extLst>
      <p:ext uri="{BB962C8B-B14F-4D97-AF65-F5344CB8AC3E}">
        <p14:creationId xmlns:p14="http://schemas.microsoft.com/office/powerpoint/2010/main" val="248328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B4B214-0C62-D7B2-13BC-795F7077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637877"/>
            <a:ext cx="11163299" cy="368388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4852E2B-9009-2E44-7505-B51EBFAE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2" y="5279781"/>
            <a:ext cx="6557813" cy="97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EFEFE"/>
                </a:solidFill>
              </a:rPr>
              <a:t>I am going to be adding a new review which references destination_ID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9DC9C-A0A3-D76C-C036-870814E2CB1A}"/>
              </a:ext>
            </a:extLst>
          </p:cNvPr>
          <p:cNvSpPr/>
          <p:nvPr/>
        </p:nvSpPr>
        <p:spPr>
          <a:xfrm>
            <a:off x="514351" y="1162373"/>
            <a:ext cx="11016388" cy="340963"/>
          </a:xfrm>
          <a:prstGeom prst="rect">
            <a:avLst/>
          </a:prstGeom>
          <a:solidFill>
            <a:schemeClr val="accent1">
              <a:lumMod val="20000"/>
              <a:lumOff val="80000"/>
              <a:alpha val="484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2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056B5BD-0BD5-04AA-938F-EC7787CFA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743" y="1610111"/>
            <a:ext cx="10428516" cy="26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4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31B98-5120-E07D-922B-AC2A09D8910E}"/>
              </a:ext>
            </a:extLst>
          </p:cNvPr>
          <p:cNvSpPr>
            <a:spLocks/>
          </p:cNvSpPr>
          <p:nvPr/>
        </p:nvSpPr>
        <p:spPr>
          <a:xfrm>
            <a:off x="318709" y="946229"/>
            <a:ext cx="11554582" cy="398105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/>
          <a:lstStyle/>
          <a:p>
            <a:pPr defTabSz="498348">
              <a:spcAft>
                <a:spcPts val="600"/>
              </a:spcAft>
            </a:pPr>
            <a:endParaRPr lang="en-US" sz="1962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defTabSz="498348">
              <a:spcAft>
                <a:spcPts val="600"/>
              </a:spcAft>
            </a:pPr>
            <a:endParaRPr lang="en-US" sz="1962" dirty="0">
              <a:solidFill>
                <a:srgbClr val="555555"/>
              </a:solidFill>
            </a:endParaRPr>
          </a:p>
          <a:p>
            <a:pPr defTabSz="498348">
              <a:spcAft>
                <a:spcPts val="600"/>
              </a:spcAft>
            </a:pPr>
            <a:endParaRPr lang="en-US" sz="1962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defTabSz="498348">
              <a:spcAft>
                <a:spcPts val="600"/>
              </a:spcAft>
            </a:pPr>
            <a:endParaRPr lang="en-US" sz="1962" dirty="0">
              <a:solidFill>
                <a:srgbClr val="555555"/>
              </a:solidFill>
            </a:endParaRPr>
          </a:p>
          <a:p>
            <a:pPr defTabSz="498348">
              <a:spcAft>
                <a:spcPts val="600"/>
              </a:spcAft>
            </a:pPr>
            <a:endParaRPr lang="en-US" sz="1962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defTabSz="498348">
              <a:spcAft>
                <a:spcPts val="600"/>
              </a:spcAft>
            </a:pPr>
            <a:endParaRPr lang="en-US" sz="1962" dirty="0">
              <a:solidFill>
                <a:srgbClr val="555555"/>
              </a:solidFill>
            </a:endParaRPr>
          </a:p>
          <a:p>
            <a:pPr defTabSz="498348">
              <a:spcAft>
                <a:spcPts val="600"/>
              </a:spcAft>
            </a:pPr>
            <a:endParaRPr lang="en-US" sz="1962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defTabSz="498348">
              <a:spcAft>
                <a:spcPts val="600"/>
              </a:spcAft>
            </a:pPr>
            <a:endParaRPr lang="en-US" sz="1962" dirty="0">
              <a:solidFill>
                <a:srgbClr val="555555"/>
              </a:solidFill>
            </a:endParaRPr>
          </a:p>
          <a:p>
            <a:pPr defTabSz="498348">
              <a:spcAft>
                <a:spcPts val="600"/>
              </a:spcAft>
            </a:pPr>
            <a:r>
              <a:rPr lang="en-US" sz="1962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The average_rating column in the destinations table has been updated to create the new average rating based on the new values inserted into the reviews column.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77C750A-DBA6-0F2B-A6B8-3D5CF952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67" y="2249526"/>
            <a:ext cx="10954465" cy="8966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07ABEE-1AB8-CA33-C3FC-45A376F5AED7}"/>
              </a:ext>
            </a:extLst>
          </p:cNvPr>
          <p:cNvSpPr/>
          <p:nvPr/>
        </p:nvSpPr>
        <p:spPr>
          <a:xfrm>
            <a:off x="433953" y="2107769"/>
            <a:ext cx="11251769" cy="13212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6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855CA-517D-692D-2933-610007D8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”Create a view that uses at least 3-4 base tables; demonstrate a query that uses the view to produce a logically arranged result set for analysis”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95EB505-AE12-4878-88D1-3A93384E0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2BC7B8-5515-40FA-A38E-1054E206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1342" y="0"/>
            <a:ext cx="46506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DD55F7DD-ACF1-44A0-B9B5-FC5A87544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958640"/>
            <a:ext cx="336373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Table">
            <a:extLst>
              <a:ext uri="{FF2B5EF4-FFF2-40B4-BE49-F238E27FC236}">
                <a16:creationId xmlns:a16="http://schemas.microsoft.com/office/drawing/2014/main" id="{36630823-5785-C5A3-90BE-38D27BE7E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406" y="2030569"/>
            <a:ext cx="2767153" cy="276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0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7F2D2-992A-82C0-34A0-55A5BC17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View Creation</a:t>
            </a:r>
          </a:p>
        </p:txBody>
      </p:sp>
      <p:pic>
        <p:nvPicPr>
          <p:cNvPr id="7" name="Picture 6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7FF6AD2B-35FD-8B67-8C5E-2D88DBB4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763464"/>
            <a:ext cx="11163299" cy="34327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F57D-CCBD-0606-4647-18A6FBF8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343" y="5279781"/>
            <a:ext cx="6028400" cy="97045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EFEFE"/>
                </a:solidFill>
              </a:rPr>
              <a:t>I created a view Itinerary_Details2 that combines information from the Users, Itineraries, Destinations and Activities tables into a single logical structure to provide more comprehensive details about each user’s itinerary.</a:t>
            </a:r>
          </a:p>
        </p:txBody>
      </p:sp>
    </p:spTree>
    <p:extLst>
      <p:ext uri="{BB962C8B-B14F-4D97-AF65-F5344CB8AC3E}">
        <p14:creationId xmlns:p14="http://schemas.microsoft.com/office/powerpoint/2010/main" val="558077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EB8D1-3EA3-54A2-B1F1-CD2AD1C6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Query using view to produce logically arrange result set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292ED0-74B6-72C7-4CF1-A7FD147E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1475125"/>
            <a:ext cx="11163299" cy="200939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6814-825A-150B-DE98-2A1AA369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5176568"/>
            <a:ext cx="6332764" cy="13601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EFE"/>
                </a:solidFill>
              </a:rPr>
              <a:t>In this query, I retrieve itinerary details from the Itinerary_Details2 view for all users whose itineraries fall within the year 2025.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EFE"/>
                </a:solidFill>
              </a:rPr>
              <a:t>I arranged the results by user name, the start date of the itinerary, activity date, and activity time, providing a logically arranged result set for analysis.</a:t>
            </a:r>
          </a:p>
        </p:txBody>
      </p:sp>
    </p:spTree>
    <p:extLst>
      <p:ext uri="{BB962C8B-B14F-4D97-AF65-F5344CB8AC3E}">
        <p14:creationId xmlns:p14="http://schemas.microsoft.com/office/powerpoint/2010/main" val="109048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EB39FE-3496-62CB-1EFB-BB5EAADA3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915" y="321733"/>
            <a:ext cx="5960169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0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5A2D3-1BF2-A23B-9A25-77E48DE1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565816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06CA1-69E2-57CF-E548-298DBA2B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262" y="637201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Users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DE6B18-5743-E697-EA5D-2B5300E8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196613"/>
            <a:ext cx="3404372" cy="2825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stores information about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users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including their unique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user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first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last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email address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643F90-98F5-314B-044B-68ED39D9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1" y="1258529"/>
            <a:ext cx="5640156" cy="43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4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06CA1-69E2-57CF-E548-298DBA2B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262" y="637201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Users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DE6B18-5743-E697-EA5D-2B5300E8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196613"/>
            <a:ext cx="3404372" cy="2825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stores information about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users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including their unique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user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first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last name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email address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643F90-98F5-314B-044B-68ED39D9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61" y="1258529"/>
            <a:ext cx="5640156" cy="439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C97DCE-599F-2DE5-242E-C447495B94BA}"/>
              </a:ext>
            </a:extLst>
          </p:cNvPr>
          <p:cNvSpPr/>
          <p:nvPr/>
        </p:nvSpPr>
        <p:spPr>
          <a:xfrm>
            <a:off x="2049970" y="113784"/>
            <a:ext cx="3122105" cy="1190041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i="0" u="none" strike="noStrike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ctr"/>
            <a:r>
              <a:rPr lang="en-GB" sz="16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Primary Key Constraint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user_ID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is designated as the primary key, ensuring each user has a unique identifier.</a:t>
            </a:r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CA0884-2F77-9B58-F678-124FD72C7DD2}"/>
              </a:ext>
            </a:extLst>
          </p:cNvPr>
          <p:cNvCxnSpPr>
            <a:stCxn id="6" idx="3"/>
          </p:cNvCxnSpPr>
          <p:nvPr/>
        </p:nvCxnSpPr>
        <p:spPr>
          <a:xfrm>
            <a:off x="5172075" y="708805"/>
            <a:ext cx="714375" cy="5497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34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44436-E3B8-E594-3427-3858FEB7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Destinations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8667F2-6C2D-AF47-66F7-B3289D18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10210243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2000C0-6071-2CC2-578B-AF09C5344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723" y="5306255"/>
            <a:ext cx="6452751" cy="1351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EFEFE"/>
                </a:solidFill>
              </a:rPr>
              <a:t>C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ontains details about various </a:t>
            </a:r>
            <a:r>
              <a:rPr lang="en-GB" b="1" i="0" u="none" strike="noStrike" dirty="0">
                <a:solidFill>
                  <a:srgbClr val="FEFEFE"/>
                </a:solidFill>
                <a:effectLst/>
              </a:rPr>
              <a:t>travel destinations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, such as the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destination ID,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destination name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country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attractions</a:t>
            </a:r>
            <a:r>
              <a:rPr lang="en-GB" b="0" i="0" u="none" strike="noStrike" dirty="0">
                <a:solidFill>
                  <a:srgbClr val="FEFEFE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1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44436-E3B8-E594-3427-3858FEB7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Destinations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8667F2-6C2D-AF47-66F7-B3289D18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10210243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2000C0-6071-2CC2-578B-AF09C5344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723" y="5306255"/>
            <a:ext cx="6452751" cy="1351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EFEFE"/>
                </a:solidFill>
              </a:rPr>
              <a:t>C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ontains details about various </a:t>
            </a:r>
            <a:r>
              <a:rPr lang="en-GB" b="1" i="0" u="none" strike="noStrike" dirty="0">
                <a:solidFill>
                  <a:srgbClr val="FEFEFE"/>
                </a:solidFill>
                <a:effectLst/>
              </a:rPr>
              <a:t>travel destinations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, such as the unique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destination ID,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destination name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country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attractions</a:t>
            </a:r>
            <a:r>
              <a:rPr lang="en-GB" b="0" i="0" u="none" strike="noStrike" dirty="0">
                <a:solidFill>
                  <a:srgbClr val="FEFEFE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rgbClr val="FEFEF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537EA0-0BB7-FD78-4170-466B1FCE453D}"/>
              </a:ext>
            </a:extLst>
          </p:cNvPr>
          <p:cNvSpPr/>
          <p:nvPr/>
        </p:nvSpPr>
        <p:spPr>
          <a:xfrm>
            <a:off x="2271713" y="3243262"/>
            <a:ext cx="3228975" cy="1385888"/>
          </a:xfrm>
          <a:prstGeom prst="rect">
            <a:avLst/>
          </a:prstGeom>
          <a:solidFill>
            <a:srgbClr val="00A0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Primary Key Constraint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destination</a:t>
            </a:r>
            <a:r>
              <a:rPr lang="en-GB" sz="1600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_ID 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Söhne"/>
              </a:rPr>
              <a:t>column acts as the primary key, ensuring uniqueness for each destination.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9A272D-582E-920A-D6F5-67090AB4E566}"/>
              </a:ext>
            </a:extLst>
          </p:cNvPr>
          <p:cNvCxnSpPr>
            <a:cxnSpLocks/>
          </p:cNvCxnSpPr>
          <p:nvPr/>
        </p:nvCxnSpPr>
        <p:spPr>
          <a:xfrm flipH="1" flipV="1">
            <a:off x="1800225" y="985838"/>
            <a:ext cx="714375" cy="2257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16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AC23D-D385-95DD-BFE5-EA42BDBD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Itinerary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C7364-272F-22B0-132D-9A10C4A7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2453788"/>
            <a:ext cx="3413084" cy="2143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This table records planned </a:t>
            </a:r>
            <a:r>
              <a:rPr lang="en-GB" b="1" i="0" u="none" strike="noStrike" dirty="0">
                <a:solidFill>
                  <a:schemeClr val="bg1"/>
                </a:solidFill>
                <a:effectLst/>
              </a:rPr>
              <a:t>itineraries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for users, including the </a:t>
            </a:r>
            <a:r>
              <a:rPr lang="en-GB" b="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itinerary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rgbClr val="FF2F92"/>
                </a:solidFill>
                <a:effectLst/>
              </a:rPr>
              <a:t>user ID, destination 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start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, and </a:t>
            </a:r>
            <a:r>
              <a:rPr lang="en-GB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end date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1FD54C-21DB-B6B3-3678-D3135703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6" y="1915238"/>
            <a:ext cx="5638853" cy="30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344</TotalTime>
  <Words>2152</Words>
  <Application>Microsoft Macintosh PowerPoint</Application>
  <PresentationFormat>Widescreen</PresentationFormat>
  <Paragraphs>128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Arial</vt:lpstr>
      <vt:lpstr>Bahnschrift</vt:lpstr>
      <vt:lpstr>Century Gothic</vt:lpstr>
      <vt:lpstr>Söhne</vt:lpstr>
      <vt:lpstr>Times New Roman</vt:lpstr>
      <vt:lpstr>Wingdings 2</vt:lpstr>
      <vt:lpstr>Quotable</vt:lpstr>
      <vt:lpstr>CFG Data &amp; SQL Travel Itinerary Database Project </vt:lpstr>
      <vt:lpstr>Project Overview</vt:lpstr>
      <vt:lpstr>Table Overview</vt:lpstr>
      <vt:lpstr>PowerPoint Presentation</vt:lpstr>
      <vt:lpstr>Users Table</vt:lpstr>
      <vt:lpstr>Users Table</vt:lpstr>
      <vt:lpstr>Destinations Table</vt:lpstr>
      <vt:lpstr>Destinations Table</vt:lpstr>
      <vt:lpstr>Itinerary Table</vt:lpstr>
      <vt:lpstr>Itinerary Table</vt:lpstr>
      <vt:lpstr>Itinerary Table</vt:lpstr>
      <vt:lpstr>Itinerary Table</vt:lpstr>
      <vt:lpstr>Activities Table</vt:lpstr>
      <vt:lpstr>Activities Table</vt:lpstr>
      <vt:lpstr>Activities Table</vt:lpstr>
      <vt:lpstr>Activities Table</vt:lpstr>
      <vt:lpstr>Reviews Table</vt:lpstr>
      <vt:lpstr>Reviews Table</vt:lpstr>
      <vt:lpstr>Reviews Table</vt:lpstr>
      <vt:lpstr>Reviews Table</vt:lpstr>
      <vt:lpstr>Reviews Table</vt:lpstr>
      <vt:lpstr>“Use Joins to create a view that combines multiple tables in a logical way”</vt:lpstr>
      <vt:lpstr>“Create a stored function that can be applied to a query in your Database”</vt:lpstr>
      <vt:lpstr>”Prepare an example query with a subquery to demonstrate how to extract data from your DB for analysis”</vt:lpstr>
      <vt:lpstr>”Create a DB diagram where all table relations are shown”</vt:lpstr>
      <vt:lpstr>Advanced Requirements</vt:lpstr>
      <vt:lpstr>“Create a stored procedure and demonstrate how it runs”</vt:lpstr>
      <vt:lpstr>PowerPoint Presentation</vt:lpstr>
      <vt:lpstr>PowerPoint Presentation</vt:lpstr>
      <vt:lpstr>PowerPoint Presentation</vt:lpstr>
      <vt:lpstr>PowerPoint Presentation</vt:lpstr>
      <vt:lpstr>”Create a Trigger and demonstrate how it runs”</vt:lpstr>
      <vt:lpstr>PowerPoint Presentation</vt:lpstr>
      <vt:lpstr>PowerPoint Presentation</vt:lpstr>
      <vt:lpstr>PowerPoint Presentation</vt:lpstr>
      <vt:lpstr>PowerPoint Presentation</vt:lpstr>
      <vt:lpstr>”Create a view that uses at least 3-4 base tables; demonstrate a query that uses the view to produce a logically arranged result set for analysis”</vt:lpstr>
      <vt:lpstr>View Creation</vt:lpstr>
      <vt:lpstr>Query using view to produce logically arrange result set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CFG Data &amp; SQL Travel Itinerary Database Project </dc:title>
  <dc:creator>Holly Carruthers</dc:creator>
  <cp:lastModifiedBy>Holly Carruthers</cp:lastModifiedBy>
  <cp:revision>9</cp:revision>
  <dcterms:created xsi:type="dcterms:W3CDTF">2024-05-01T08:38:31Z</dcterms:created>
  <dcterms:modified xsi:type="dcterms:W3CDTF">2024-05-21T08:36:00Z</dcterms:modified>
</cp:coreProperties>
</file>